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409" r:id="rId2"/>
    <p:sldId id="411" r:id="rId3"/>
    <p:sldId id="612" r:id="rId4"/>
    <p:sldId id="718" r:id="rId5"/>
    <p:sldId id="717" r:id="rId6"/>
    <p:sldId id="694" r:id="rId7"/>
    <p:sldId id="695" r:id="rId8"/>
    <p:sldId id="696" r:id="rId9"/>
    <p:sldId id="697" r:id="rId10"/>
    <p:sldId id="700" r:id="rId11"/>
    <p:sldId id="701" r:id="rId12"/>
    <p:sldId id="716" r:id="rId13"/>
    <p:sldId id="702" r:id="rId14"/>
    <p:sldId id="703" r:id="rId15"/>
    <p:sldId id="704" r:id="rId16"/>
    <p:sldId id="706" r:id="rId17"/>
    <p:sldId id="707" r:id="rId18"/>
    <p:sldId id="708" r:id="rId19"/>
    <p:sldId id="709" r:id="rId20"/>
    <p:sldId id="710" r:id="rId21"/>
    <p:sldId id="711" r:id="rId22"/>
    <p:sldId id="712" r:id="rId23"/>
    <p:sldId id="719" r:id="rId24"/>
    <p:sldId id="720" r:id="rId25"/>
    <p:sldId id="713" r:id="rId26"/>
    <p:sldId id="714" r:id="rId27"/>
    <p:sldId id="715" r:id="rId28"/>
    <p:sldId id="469" r:id="rId29"/>
    <p:sldId id="477" r:id="rId30"/>
  </p:sldIdLst>
  <p:sldSz cx="12192000" cy="6858000"/>
  <p:notesSz cx="6807200"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FDC"/>
    <a:srgbClr val="1369A8"/>
    <a:srgbClr val="659AC2"/>
    <a:srgbClr val="68B92E"/>
    <a:srgbClr val="69AB91"/>
    <a:srgbClr val="61AA4B"/>
    <a:srgbClr val="FFFFFF"/>
    <a:srgbClr val="F9B146"/>
    <a:srgbClr val="B9730B"/>
    <a:srgbClr val="9769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78" autoAdjust="0"/>
    <p:restoredTop sz="99629" autoAdjust="0"/>
  </p:normalViewPr>
  <p:slideViewPr>
    <p:cSldViewPr snapToGrid="0">
      <p:cViewPr>
        <p:scale>
          <a:sx n="75" d="100"/>
          <a:sy n="75" d="100"/>
        </p:scale>
        <p:origin x="-588" y="12"/>
      </p:cViewPr>
      <p:guideLst>
        <p:guide orient="horz" pos="2149"/>
        <p:guide pos="3946"/>
      </p:guideLst>
    </p:cSldViewPr>
  </p:slideViewPr>
  <p:notesTextViewPr>
    <p:cViewPr>
      <p:scale>
        <a:sx n="3" d="2"/>
        <a:sy n="3" d="2"/>
      </p:scale>
      <p:origin x="0" y="0"/>
    </p:cViewPr>
  </p:notesTextViewPr>
  <p:sorterViewPr>
    <p:cViewPr>
      <p:scale>
        <a:sx n="66" d="100"/>
        <a:sy n="66" d="100"/>
      </p:scale>
      <p:origin x="0" y="2388"/>
    </p:cViewPr>
  </p:sorter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9804251E-01A9-482E-8F7C-24EE1EE2FDE9}" type="datetimeFigureOut">
              <a:rPr lang="zh-CN" altLang="en-US" smtClean="0"/>
              <a:pPr/>
              <a:t>2023/5/31</a:t>
            </a:fld>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81391C9F-21B9-4AC8-9CB1-BCE20445171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2023/5/31</a:t>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2023/5/31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2023/5/31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2023/5/31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2023/5/31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2023/5/31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2023/5/31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2023/5/31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2023/5/31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pPr/>
              <a:t>2023/5/31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23.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图片 43" descr="ppt(1)封面"/>
          <p:cNvPicPr>
            <a:picLocks noChangeAspect="1"/>
          </p:cNvPicPr>
          <p:nvPr/>
        </p:nvPicPr>
        <p:blipFill>
          <a:blip r:embed="rId3" cstate="print"/>
          <a:stretch>
            <a:fillRect/>
          </a:stretch>
        </p:blipFill>
        <p:spPr>
          <a:xfrm>
            <a:off x="7479665" y="3384550"/>
            <a:ext cx="3154680" cy="3244215"/>
          </a:xfrm>
          <a:prstGeom prst="rect">
            <a:avLst/>
          </a:prstGeom>
        </p:spPr>
      </p:pic>
      <p:sp>
        <p:nvSpPr>
          <p:cNvPr id="45" name="圆角矩形 44"/>
          <p:cNvSpPr/>
          <p:nvPr/>
        </p:nvSpPr>
        <p:spPr>
          <a:xfrm rot="18960000">
            <a:off x="8370570" y="4320223"/>
            <a:ext cx="1372870" cy="1372870"/>
          </a:xfrm>
          <a:prstGeom prst="roundRect">
            <a:avLst/>
          </a:prstGeom>
          <a:gradFill>
            <a:gsLst>
              <a:gs pos="0">
                <a:srgbClr val="179335">
                  <a:alpha val="70000"/>
                </a:srgbClr>
              </a:gs>
              <a:gs pos="100000">
                <a:srgbClr val="205FAC">
                  <a:alpha val="70000"/>
                </a:srgbClr>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descr="ppt(1)封面5"/>
          <p:cNvPicPr>
            <a:picLocks noChangeAspect="1"/>
          </p:cNvPicPr>
          <p:nvPr/>
        </p:nvPicPr>
        <p:blipFill>
          <a:blip r:embed="rId4" cstate="print"/>
          <a:stretch>
            <a:fillRect/>
          </a:stretch>
        </p:blipFill>
        <p:spPr>
          <a:xfrm>
            <a:off x="7352030" y="339725"/>
            <a:ext cx="3342005" cy="3260090"/>
          </a:xfrm>
          <a:prstGeom prst="rect">
            <a:avLst/>
          </a:prstGeom>
        </p:spPr>
      </p:pic>
      <p:pic>
        <p:nvPicPr>
          <p:cNvPr id="47" name="图片 46" descr="ppt(1)封面7"/>
          <p:cNvPicPr>
            <a:picLocks noChangeAspect="1"/>
          </p:cNvPicPr>
          <p:nvPr/>
        </p:nvPicPr>
        <p:blipFill>
          <a:blip r:embed="rId5" cstate="print"/>
          <a:stretch>
            <a:fillRect/>
          </a:stretch>
        </p:blipFill>
        <p:spPr>
          <a:xfrm>
            <a:off x="8931275" y="1836420"/>
            <a:ext cx="3275965" cy="3319145"/>
          </a:xfrm>
          <a:prstGeom prst="rect">
            <a:avLst/>
          </a:prstGeom>
        </p:spPr>
      </p:pic>
      <p:pic>
        <p:nvPicPr>
          <p:cNvPr id="48" name="图片 47" descr="ppt(1)封面6"/>
          <p:cNvPicPr>
            <a:picLocks noChangeAspect="1"/>
          </p:cNvPicPr>
          <p:nvPr/>
        </p:nvPicPr>
        <p:blipFill>
          <a:blip r:embed="rId6" cstate="print"/>
          <a:stretch>
            <a:fillRect/>
          </a:stretch>
        </p:blipFill>
        <p:spPr>
          <a:xfrm>
            <a:off x="8917305" y="-1203325"/>
            <a:ext cx="3206115" cy="3248660"/>
          </a:xfrm>
          <a:prstGeom prst="rect">
            <a:avLst/>
          </a:prstGeom>
        </p:spPr>
      </p:pic>
      <p:pic>
        <p:nvPicPr>
          <p:cNvPr id="49" name="图片 48" descr="skyte-logo(1)"/>
          <p:cNvPicPr>
            <a:picLocks noChangeAspect="1"/>
          </p:cNvPicPr>
          <p:nvPr/>
        </p:nvPicPr>
        <p:blipFill>
          <a:blip r:embed="rId7" cstate="print"/>
          <a:stretch>
            <a:fillRect/>
          </a:stretch>
        </p:blipFill>
        <p:spPr>
          <a:xfrm>
            <a:off x="241935" y="146685"/>
            <a:ext cx="1654810" cy="1335405"/>
          </a:xfrm>
          <a:prstGeom prst="rect">
            <a:avLst/>
          </a:prstGeom>
        </p:spPr>
      </p:pic>
      <p:sp>
        <p:nvSpPr>
          <p:cNvPr id="50" name="文本框 49"/>
          <p:cNvSpPr txBox="1"/>
          <p:nvPr/>
        </p:nvSpPr>
        <p:spPr>
          <a:xfrm>
            <a:off x="444500" y="558800"/>
            <a:ext cx="7190740" cy="369332"/>
          </a:xfrm>
          <a:prstGeom prst="rect">
            <a:avLst/>
          </a:prstGeom>
          <a:noFill/>
        </p:spPr>
        <p:txBody>
          <a:bodyPr wrap="square" rtlCol="0">
            <a:spAutoFit/>
          </a:bodyPr>
          <a:lstStyle/>
          <a:p>
            <a:pPr algn="ctr"/>
            <a:r>
              <a:rPr lang="zh-CN" altLang="en-US" b="1" dirty="0">
                <a:gradFill>
                  <a:gsLst>
                    <a:gs pos="0">
                      <a:srgbClr val="005FA7"/>
                    </a:gs>
                    <a:gs pos="100000">
                      <a:srgbClr val="68B92E"/>
                    </a:gs>
                  </a:gsLst>
                  <a:lin ang="21240000" scaled="0"/>
                </a:gradFill>
                <a:latin typeface="+mj-ea"/>
                <a:ea typeface="+mj-ea"/>
              </a:rPr>
              <a:t>广东天鉴检测技术服务股份有限公司</a:t>
            </a:r>
          </a:p>
        </p:txBody>
      </p:sp>
      <p:sp>
        <p:nvSpPr>
          <p:cNvPr id="51" name="文本框 50"/>
          <p:cNvSpPr txBox="1"/>
          <p:nvPr/>
        </p:nvSpPr>
        <p:spPr>
          <a:xfrm>
            <a:off x="520700" y="948690"/>
            <a:ext cx="7190740" cy="369332"/>
          </a:xfrm>
          <a:prstGeom prst="rect">
            <a:avLst/>
          </a:prstGeom>
          <a:noFill/>
        </p:spPr>
        <p:txBody>
          <a:bodyPr wrap="square" rtlCol="0">
            <a:spAutoFit/>
          </a:bodyPr>
          <a:lstStyle/>
          <a:p>
            <a:pPr algn="ctr"/>
            <a:r>
              <a:rPr lang="zh-CN" altLang="en-US" dirty="0">
                <a:gradFill>
                  <a:gsLst>
                    <a:gs pos="0">
                      <a:srgbClr val="005FA7"/>
                    </a:gs>
                    <a:gs pos="100000">
                      <a:srgbClr val="68B92E"/>
                    </a:gs>
                  </a:gsLst>
                  <a:lin ang="21240000" scaled="0"/>
                </a:gradFill>
                <a:latin typeface="+mj-ea"/>
                <a:ea typeface="+mj-ea"/>
                <a:cs typeface="+mn-lt"/>
              </a:rPr>
              <a:t>Skyte Testing Services Guangdong Co., Ltd.</a:t>
            </a:r>
          </a:p>
        </p:txBody>
      </p:sp>
      <p:sp>
        <p:nvSpPr>
          <p:cNvPr id="52" name="文本框 51"/>
          <p:cNvSpPr txBox="1"/>
          <p:nvPr/>
        </p:nvSpPr>
        <p:spPr>
          <a:xfrm>
            <a:off x="8272145" y="4684078"/>
            <a:ext cx="1569720" cy="645160"/>
          </a:xfrm>
          <a:prstGeom prst="rect">
            <a:avLst/>
          </a:prstGeom>
          <a:noFill/>
        </p:spPr>
        <p:txBody>
          <a:bodyPr wrap="none" rtlCol="0">
            <a:spAutoFit/>
          </a:bodyPr>
          <a:lstStyle/>
          <a:p>
            <a:pPr algn="ctr"/>
            <a:r>
              <a:rPr lang="zh-CN" altLang="en-US">
                <a:solidFill>
                  <a:schemeClr val="bg1"/>
                </a:solidFill>
                <a:latin typeface="+mj-ea"/>
                <a:ea typeface="+mj-ea"/>
                <a:cs typeface="+mj-ea"/>
              </a:rPr>
              <a:t>环保</a:t>
            </a:r>
          </a:p>
          <a:p>
            <a:pPr algn="ctr"/>
            <a:r>
              <a:rPr lang="zh-CN" altLang="en-US">
                <a:solidFill>
                  <a:schemeClr val="bg1"/>
                </a:solidFill>
                <a:latin typeface="+mj-ea"/>
                <a:ea typeface="+mj-ea"/>
                <a:cs typeface="+mj-ea"/>
              </a:rPr>
              <a:t>Environment</a:t>
            </a:r>
          </a:p>
        </p:txBody>
      </p:sp>
      <p:sp>
        <p:nvSpPr>
          <p:cNvPr id="53" name="圆角矩形 52"/>
          <p:cNvSpPr/>
          <p:nvPr/>
        </p:nvSpPr>
        <p:spPr>
          <a:xfrm rot="18960000">
            <a:off x="8336280" y="1283335"/>
            <a:ext cx="1372870" cy="1372870"/>
          </a:xfrm>
          <a:prstGeom prst="roundRect">
            <a:avLst/>
          </a:prstGeom>
          <a:gradFill>
            <a:gsLst>
              <a:gs pos="0">
                <a:srgbClr val="16932E">
                  <a:alpha val="70000"/>
                </a:srgbClr>
              </a:gs>
              <a:gs pos="100000">
                <a:srgbClr val="205FAC">
                  <a:alpha val="70000"/>
                </a:srgbClr>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8571548" y="1647190"/>
            <a:ext cx="902335" cy="645160"/>
          </a:xfrm>
          <a:prstGeom prst="rect">
            <a:avLst/>
          </a:prstGeom>
          <a:noFill/>
        </p:spPr>
        <p:txBody>
          <a:bodyPr wrap="none" rtlCol="0">
            <a:spAutoFit/>
          </a:bodyPr>
          <a:lstStyle/>
          <a:p>
            <a:pPr algn="ctr"/>
            <a:r>
              <a:rPr lang="zh-CN" altLang="en-US">
                <a:solidFill>
                  <a:schemeClr val="bg1"/>
                </a:solidFill>
                <a:latin typeface="+mj-ea"/>
                <a:ea typeface="+mj-ea"/>
                <a:cs typeface="+mj-ea"/>
              </a:rPr>
              <a:t>健康</a:t>
            </a:r>
          </a:p>
          <a:p>
            <a:pPr algn="ctr"/>
            <a:r>
              <a:rPr lang="zh-CN" altLang="en-US">
                <a:solidFill>
                  <a:schemeClr val="bg1"/>
                </a:solidFill>
                <a:latin typeface="+mj-ea"/>
                <a:ea typeface="+mj-ea"/>
                <a:cs typeface="+mj-ea"/>
              </a:rPr>
              <a:t>Health</a:t>
            </a:r>
          </a:p>
        </p:txBody>
      </p:sp>
      <p:sp>
        <p:nvSpPr>
          <p:cNvPr id="55" name="圆角矩形 54"/>
          <p:cNvSpPr/>
          <p:nvPr/>
        </p:nvSpPr>
        <p:spPr>
          <a:xfrm rot="18960000">
            <a:off x="9883140" y="2809875"/>
            <a:ext cx="1372870" cy="1372870"/>
          </a:xfrm>
          <a:prstGeom prst="roundRect">
            <a:avLst/>
          </a:prstGeom>
          <a:gradFill>
            <a:gsLst>
              <a:gs pos="0">
                <a:srgbClr val="179335">
                  <a:alpha val="70000"/>
                </a:srgbClr>
              </a:gs>
              <a:gs pos="100000">
                <a:srgbClr val="205FAC">
                  <a:alpha val="70000"/>
                </a:srgbClr>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0141268" y="3173730"/>
            <a:ext cx="856615" cy="645160"/>
          </a:xfrm>
          <a:prstGeom prst="rect">
            <a:avLst/>
          </a:prstGeom>
          <a:noFill/>
        </p:spPr>
        <p:txBody>
          <a:bodyPr wrap="none" rtlCol="0">
            <a:spAutoFit/>
          </a:bodyPr>
          <a:lstStyle/>
          <a:p>
            <a:pPr algn="ctr"/>
            <a:r>
              <a:rPr lang="zh-CN" altLang="en-US">
                <a:solidFill>
                  <a:schemeClr val="bg1"/>
                </a:solidFill>
                <a:latin typeface="+mj-ea"/>
                <a:ea typeface="+mj-ea"/>
                <a:cs typeface="+mj-ea"/>
              </a:rPr>
              <a:t>安全</a:t>
            </a:r>
          </a:p>
          <a:p>
            <a:pPr algn="ctr"/>
            <a:r>
              <a:rPr lang="zh-CN" altLang="en-US">
                <a:solidFill>
                  <a:schemeClr val="bg1"/>
                </a:solidFill>
                <a:latin typeface="+mj-ea"/>
                <a:ea typeface="+mj-ea"/>
                <a:cs typeface="+mj-ea"/>
              </a:rPr>
              <a:t>Safety</a:t>
            </a:r>
          </a:p>
        </p:txBody>
      </p:sp>
      <p:sp>
        <p:nvSpPr>
          <p:cNvPr id="57" name="圆角矩形 56"/>
          <p:cNvSpPr/>
          <p:nvPr/>
        </p:nvSpPr>
        <p:spPr>
          <a:xfrm rot="18960000">
            <a:off x="9834245" y="-265430"/>
            <a:ext cx="1372870" cy="1372870"/>
          </a:xfrm>
          <a:prstGeom prst="roundRect">
            <a:avLst/>
          </a:prstGeom>
          <a:gradFill>
            <a:gsLst>
              <a:gs pos="0">
                <a:srgbClr val="189238">
                  <a:alpha val="70000"/>
                </a:srgbClr>
              </a:gs>
              <a:gs pos="100000">
                <a:srgbClr val="205EB1">
                  <a:alpha val="70000"/>
                </a:srgbClr>
              </a:gs>
            </a:gsLst>
            <a:lin ang="24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10038398" y="98425"/>
            <a:ext cx="964565" cy="645160"/>
          </a:xfrm>
          <a:prstGeom prst="rect">
            <a:avLst/>
          </a:prstGeom>
          <a:noFill/>
        </p:spPr>
        <p:txBody>
          <a:bodyPr wrap="none" rtlCol="0">
            <a:spAutoFit/>
          </a:bodyPr>
          <a:lstStyle/>
          <a:p>
            <a:pPr algn="ctr"/>
            <a:r>
              <a:rPr lang="zh-CN" altLang="en-US">
                <a:solidFill>
                  <a:schemeClr val="bg1"/>
                </a:solidFill>
                <a:latin typeface="+mj-ea"/>
                <a:ea typeface="+mj-ea"/>
                <a:cs typeface="+mj-ea"/>
              </a:rPr>
              <a:t>质量</a:t>
            </a:r>
          </a:p>
          <a:p>
            <a:pPr algn="ctr"/>
            <a:r>
              <a:rPr lang="zh-CN" altLang="en-US">
                <a:solidFill>
                  <a:schemeClr val="bg1"/>
                </a:solidFill>
                <a:latin typeface="+mj-ea"/>
                <a:ea typeface="+mj-ea"/>
                <a:cs typeface="+mj-ea"/>
              </a:rPr>
              <a:t>Quality</a:t>
            </a:r>
          </a:p>
        </p:txBody>
      </p:sp>
      <p:pic>
        <p:nvPicPr>
          <p:cNvPr id="59" name="图片 58" descr="ppt(1)封面1"/>
          <p:cNvPicPr>
            <a:picLocks noChangeAspect="1"/>
          </p:cNvPicPr>
          <p:nvPr/>
        </p:nvPicPr>
        <p:blipFill>
          <a:blip r:embed="rId8" cstate="print"/>
          <a:srcRect t="37207"/>
          <a:stretch>
            <a:fillRect/>
          </a:stretch>
        </p:blipFill>
        <p:spPr>
          <a:xfrm>
            <a:off x="5940425" y="0"/>
            <a:ext cx="3162935" cy="1907540"/>
          </a:xfrm>
          <a:custGeom>
            <a:avLst/>
            <a:gdLst/>
            <a:ahLst/>
            <a:cxnLst>
              <a:cxn ang="3">
                <a:pos x="hc" y="t"/>
              </a:cxn>
              <a:cxn ang="cd2">
                <a:pos x="l" y="vc"/>
              </a:cxn>
              <a:cxn ang="cd4">
                <a:pos x="hc" y="b"/>
              </a:cxn>
              <a:cxn ang="0">
                <a:pos x="r" y="vc"/>
              </a:cxn>
            </a:cxnLst>
            <a:rect l="l" t="t" r="r" b="b"/>
            <a:pathLst>
              <a:path w="4981" h="3004">
                <a:moveTo>
                  <a:pt x="0" y="0"/>
                </a:moveTo>
                <a:lnTo>
                  <a:pt x="4981" y="0"/>
                </a:lnTo>
                <a:lnTo>
                  <a:pt x="4981" y="3004"/>
                </a:lnTo>
                <a:lnTo>
                  <a:pt x="0" y="3004"/>
                </a:lnTo>
                <a:lnTo>
                  <a:pt x="0" y="0"/>
                </a:lnTo>
                <a:close/>
              </a:path>
            </a:pathLst>
          </a:custGeom>
        </p:spPr>
      </p:pic>
      <p:pic>
        <p:nvPicPr>
          <p:cNvPr id="60" name="图片 59" descr="ppt(1)封面4"/>
          <p:cNvPicPr>
            <a:picLocks noChangeAspect="1"/>
          </p:cNvPicPr>
          <p:nvPr/>
        </p:nvPicPr>
        <p:blipFill>
          <a:blip r:embed="rId9" cstate="print"/>
          <a:srcRect/>
          <a:stretch>
            <a:fillRect/>
          </a:stretch>
        </p:blipFill>
        <p:spPr>
          <a:xfrm>
            <a:off x="9230995" y="4983480"/>
            <a:ext cx="2993390" cy="3009900"/>
          </a:xfrm>
          <a:custGeom>
            <a:avLst/>
            <a:gdLst/>
            <a:ahLst/>
            <a:cxnLst>
              <a:cxn ang="3">
                <a:pos x="hc" y="t"/>
              </a:cxn>
              <a:cxn ang="cd2">
                <a:pos x="l" y="vc"/>
              </a:cxn>
              <a:cxn ang="cd4">
                <a:pos x="hc" y="b"/>
              </a:cxn>
              <a:cxn ang="0">
                <a:pos x="r" y="vc"/>
              </a:cxn>
            </a:cxnLst>
            <a:rect l="l" t="t" r="r" b="b"/>
            <a:pathLst>
              <a:path w="4714" h="4740">
                <a:moveTo>
                  <a:pt x="0" y="0"/>
                </a:moveTo>
                <a:lnTo>
                  <a:pt x="4714" y="0"/>
                </a:lnTo>
                <a:lnTo>
                  <a:pt x="4714" y="4740"/>
                </a:lnTo>
                <a:lnTo>
                  <a:pt x="4382" y="4740"/>
                </a:lnTo>
                <a:lnTo>
                  <a:pt x="4382" y="2952"/>
                </a:lnTo>
                <a:lnTo>
                  <a:pt x="0" y="2952"/>
                </a:lnTo>
                <a:lnTo>
                  <a:pt x="0" y="0"/>
                </a:lnTo>
                <a:close/>
              </a:path>
            </a:pathLst>
          </a:custGeom>
        </p:spPr>
      </p:pic>
      <p:pic>
        <p:nvPicPr>
          <p:cNvPr id="61" name="图片 60" descr="ppt(1)封面3"/>
          <p:cNvPicPr>
            <a:picLocks noChangeAspect="1"/>
          </p:cNvPicPr>
          <p:nvPr/>
        </p:nvPicPr>
        <p:blipFill>
          <a:blip r:embed="rId10" cstate="print"/>
          <a:srcRect/>
          <a:stretch>
            <a:fillRect/>
          </a:stretch>
        </p:blipFill>
        <p:spPr>
          <a:xfrm>
            <a:off x="5660390" y="4919980"/>
            <a:ext cx="3442970" cy="3221355"/>
          </a:xfrm>
          <a:custGeom>
            <a:avLst/>
            <a:gdLst/>
            <a:ahLst/>
            <a:cxnLst>
              <a:cxn ang="3">
                <a:pos x="hc" y="t"/>
              </a:cxn>
              <a:cxn ang="cd2">
                <a:pos x="l" y="vc"/>
              </a:cxn>
              <a:cxn ang="cd4">
                <a:pos x="hc" y="b"/>
              </a:cxn>
              <a:cxn ang="0">
                <a:pos x="r" y="vc"/>
              </a:cxn>
            </a:cxnLst>
            <a:rect l="l" t="t" r="r" b="b"/>
            <a:pathLst>
              <a:path w="5422" h="5073">
                <a:moveTo>
                  <a:pt x="0" y="0"/>
                </a:moveTo>
                <a:lnTo>
                  <a:pt x="4434" y="0"/>
                </a:lnTo>
                <a:lnTo>
                  <a:pt x="4434" y="1192"/>
                </a:lnTo>
                <a:lnTo>
                  <a:pt x="5422" y="1192"/>
                </a:lnTo>
                <a:lnTo>
                  <a:pt x="5422" y="5073"/>
                </a:lnTo>
                <a:lnTo>
                  <a:pt x="4940" y="5073"/>
                </a:lnTo>
                <a:lnTo>
                  <a:pt x="4940" y="3052"/>
                </a:lnTo>
                <a:lnTo>
                  <a:pt x="0" y="3052"/>
                </a:lnTo>
                <a:lnTo>
                  <a:pt x="0" y="0"/>
                </a:lnTo>
                <a:close/>
              </a:path>
            </a:pathLst>
          </a:custGeom>
        </p:spPr>
      </p:pic>
      <p:sp>
        <p:nvSpPr>
          <p:cNvPr id="62" name="文本框 61"/>
          <p:cNvSpPr txBox="1"/>
          <p:nvPr/>
        </p:nvSpPr>
        <p:spPr>
          <a:xfrm>
            <a:off x="266065" y="5716270"/>
            <a:ext cx="2735580" cy="368300"/>
          </a:xfrm>
          <a:prstGeom prst="rect">
            <a:avLst/>
          </a:prstGeom>
          <a:noFill/>
        </p:spPr>
        <p:txBody>
          <a:bodyPr wrap="square" rtlCol="0">
            <a:spAutoFit/>
          </a:bodyPr>
          <a:lstStyle/>
          <a:p>
            <a:pPr algn="dist"/>
            <a:r>
              <a:rPr lang="zh-CN" altLang="en-US" dirty="0">
                <a:gradFill>
                  <a:gsLst>
                    <a:gs pos="0">
                      <a:srgbClr val="16932E"/>
                    </a:gs>
                    <a:gs pos="100000">
                      <a:srgbClr val="205FAC"/>
                    </a:gs>
                  </a:gsLst>
                  <a:lin ang="19680000" scaled="0"/>
                </a:gradFill>
              </a:rPr>
              <a:t>天鉴检测 公正品质</a:t>
            </a:r>
          </a:p>
        </p:txBody>
      </p:sp>
      <p:sp>
        <p:nvSpPr>
          <p:cNvPr id="63" name="文本框 62"/>
          <p:cNvSpPr txBox="1"/>
          <p:nvPr/>
        </p:nvSpPr>
        <p:spPr>
          <a:xfrm>
            <a:off x="266065" y="6090920"/>
            <a:ext cx="2735580" cy="229870"/>
          </a:xfrm>
          <a:prstGeom prst="rect">
            <a:avLst/>
          </a:prstGeom>
          <a:noFill/>
        </p:spPr>
        <p:txBody>
          <a:bodyPr wrap="square" rtlCol="0">
            <a:spAutoFit/>
          </a:bodyPr>
          <a:lstStyle/>
          <a:p>
            <a:pPr algn="dist"/>
            <a:r>
              <a:rPr lang="zh-CN" altLang="en-US" sz="900">
                <a:gradFill>
                  <a:gsLst>
                    <a:gs pos="0">
                      <a:srgbClr val="16932E"/>
                    </a:gs>
                    <a:gs pos="100000">
                      <a:srgbClr val="205FAC"/>
                    </a:gs>
                  </a:gsLst>
                  <a:lin ang="19680000" scaled="0"/>
                </a:gradFill>
                <a:cs typeface="+mn-lt"/>
              </a:rPr>
              <a:t>Skyte Testing Services,lmpartial Quality Delivered</a:t>
            </a:r>
          </a:p>
        </p:txBody>
      </p:sp>
      <p:sp>
        <p:nvSpPr>
          <p:cNvPr id="22" name="TextBox 21"/>
          <p:cNvSpPr txBox="1"/>
          <p:nvPr/>
        </p:nvSpPr>
        <p:spPr>
          <a:xfrm>
            <a:off x="2692400" y="4000500"/>
            <a:ext cx="1800493" cy="369332"/>
          </a:xfrm>
          <a:prstGeom prst="rect">
            <a:avLst/>
          </a:prstGeom>
          <a:noFill/>
        </p:spPr>
        <p:txBody>
          <a:bodyPr wrap="none" rtlCol="0">
            <a:spAutoFit/>
          </a:bodyPr>
          <a:lstStyle/>
          <a:p>
            <a:r>
              <a:rPr lang="zh-CN" altLang="en-US" dirty="0" smtClean="0"/>
              <a:t>主讲人：梅灼情</a:t>
            </a:r>
            <a:endParaRPr lang="zh-CN" altLang="en-US" dirty="0"/>
          </a:p>
        </p:txBody>
      </p:sp>
      <p:sp>
        <p:nvSpPr>
          <p:cNvPr id="23" name="TextBox 22"/>
          <p:cNvSpPr txBox="1"/>
          <p:nvPr/>
        </p:nvSpPr>
        <p:spPr>
          <a:xfrm>
            <a:off x="2286000" y="4483100"/>
            <a:ext cx="2705100" cy="369332"/>
          </a:xfrm>
          <a:prstGeom prst="rect">
            <a:avLst/>
          </a:prstGeom>
          <a:noFill/>
        </p:spPr>
        <p:txBody>
          <a:bodyPr wrap="square" rtlCol="0">
            <a:spAutoFit/>
          </a:bodyPr>
          <a:lstStyle/>
          <a:p>
            <a:r>
              <a:rPr lang="en-US" altLang="zh-CN" dirty="0" smtClean="0"/>
              <a:t>       2023</a:t>
            </a:r>
            <a:r>
              <a:rPr lang="zh-CN" altLang="en-US" dirty="0" smtClean="0"/>
              <a:t>年</a:t>
            </a:r>
            <a:r>
              <a:rPr lang="en-US" altLang="zh-CN" dirty="0" smtClean="0"/>
              <a:t>5</a:t>
            </a:r>
            <a:r>
              <a:rPr lang="zh-CN" altLang="en-US" dirty="0" smtClean="0"/>
              <a:t>月</a:t>
            </a:r>
            <a:r>
              <a:rPr lang="en-US" altLang="zh-CN" dirty="0" smtClean="0"/>
              <a:t>31</a:t>
            </a:r>
            <a:r>
              <a:rPr lang="zh-CN" altLang="en-US" dirty="0" smtClean="0"/>
              <a:t>日</a:t>
            </a:r>
            <a:endParaRPr lang="zh-CN" altLang="en-US" dirty="0"/>
          </a:p>
        </p:txBody>
      </p:sp>
      <p:sp>
        <p:nvSpPr>
          <p:cNvPr id="24" name="TextBox 23"/>
          <p:cNvSpPr txBox="1"/>
          <p:nvPr/>
        </p:nvSpPr>
        <p:spPr>
          <a:xfrm>
            <a:off x="840010" y="2373082"/>
            <a:ext cx="7084785" cy="661848"/>
          </a:xfrm>
          <a:prstGeom prst="rect">
            <a:avLst/>
          </a:prstGeom>
          <a:noFill/>
        </p:spPr>
        <p:txBody>
          <a:bodyPr wrap="square" rtlCol="0">
            <a:spAutoFit/>
          </a:bodyPr>
          <a:lstStyle/>
          <a:p>
            <a:pPr>
              <a:lnSpc>
                <a:spcPct val="150000"/>
              </a:lnSpc>
            </a:pPr>
            <a:r>
              <a:rPr lang="zh-CN" altLang="en-US" sz="2800" b="1" dirty="0" smtClean="0"/>
              <a:t>电子烟阿联酋</a:t>
            </a:r>
            <a:r>
              <a:rPr lang="en-US" altLang="zh-CN" sz="2800" b="1" dirty="0" smtClean="0"/>
              <a:t>ECAS</a:t>
            </a:r>
            <a:r>
              <a:rPr lang="zh-CN" altLang="en-US" sz="2800" b="1" dirty="0" smtClean="0"/>
              <a:t>认证流程及内容介绍</a:t>
            </a:r>
            <a:endParaRPr lang="zh-CN" altLang="en-US" sz="28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1+#ppt_w/2"/>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1+#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par>
                                <p:cTn id="22" presetID="29" presetClass="entr" presetSubtype="0" fill="hold" nodeType="withEffect">
                                  <p:stCondLst>
                                    <p:cond delay="0"/>
                                  </p:stCondLst>
                                  <p:childTnLst>
                                    <p:set>
                                      <p:cBhvr>
                                        <p:cTn id="23" dur="500"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ppt_x</p:attrName>
                                        </p:attrNameLst>
                                      </p:cBhvr>
                                      <p:tavLst>
                                        <p:tav tm="0">
                                          <p:val>
                                            <p:strVal val="#ppt_x-.2"/>
                                          </p:val>
                                        </p:tav>
                                        <p:tav tm="100000">
                                          <p:val>
                                            <p:strVal val="#ppt_x"/>
                                          </p:val>
                                        </p:tav>
                                      </p:tavLst>
                                    </p:anim>
                                    <p:anim calcmode="lin" valueType="num">
                                      <p:cBhvr>
                                        <p:cTn id="25"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26" dur="500"/>
                                        <p:tgtEl>
                                          <p:spTgt spid="46"/>
                                        </p:tgtEl>
                                      </p:cBhvr>
                                    </p:animEffect>
                                  </p:childTnLst>
                                </p:cTn>
                              </p:par>
                              <p:par>
                                <p:cTn id="27" presetID="2" presetClass="entr" presetSubtype="2"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1+#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par>
                                <p:cTn id="31" presetID="29" presetClass="entr" presetSubtype="0" fill="hold" nodeType="withEffect">
                                  <p:stCondLst>
                                    <p:cond delay="0"/>
                                  </p:stCondLst>
                                  <p:childTnLst>
                                    <p:set>
                                      <p:cBhvr>
                                        <p:cTn id="32" dur="500" fill="hold">
                                          <p:stCondLst>
                                            <p:cond delay="0"/>
                                          </p:stCondLst>
                                        </p:cTn>
                                        <p:tgtEl>
                                          <p:spTgt spid="44"/>
                                        </p:tgtEl>
                                        <p:attrNameLst>
                                          <p:attrName>style.visibility</p:attrName>
                                        </p:attrNameLst>
                                      </p:cBhvr>
                                      <p:to>
                                        <p:strVal val="visible"/>
                                      </p:to>
                                    </p:set>
                                    <p:anim calcmode="lin" valueType="num">
                                      <p:cBhvr>
                                        <p:cTn id="33" dur="500" fill="hold"/>
                                        <p:tgtEl>
                                          <p:spTgt spid="44"/>
                                        </p:tgtEl>
                                        <p:attrNameLst>
                                          <p:attrName>ppt_x</p:attrName>
                                        </p:attrNameLst>
                                      </p:cBhvr>
                                      <p:tavLst>
                                        <p:tav tm="0">
                                          <p:val>
                                            <p:strVal val="#ppt_x-.2"/>
                                          </p:val>
                                        </p:tav>
                                        <p:tav tm="100000">
                                          <p:val>
                                            <p:strVal val="#ppt_x"/>
                                          </p:val>
                                        </p:tav>
                                      </p:tavLst>
                                    </p:anim>
                                    <p:anim calcmode="lin" valueType="num">
                                      <p:cBhvr>
                                        <p:cTn id="34"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5" dur="500"/>
                                        <p:tgtEl>
                                          <p:spTgt spid="44"/>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22" presetClass="entr" presetSubtype="1" fill="hold" grpId="1"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500"/>
                                        <p:tgtEl>
                                          <p:spTgt spid="58"/>
                                        </p:tgtEl>
                                      </p:cBhvr>
                                    </p:animEffect>
                                  </p:childTnLst>
                                </p:cTn>
                              </p:par>
                            </p:childTnLst>
                          </p:cTn>
                        </p:par>
                        <p:par>
                          <p:cTn id="53" fill="hold">
                            <p:stCondLst>
                              <p:cond delay="2000"/>
                            </p:stCondLst>
                            <p:childTnLst>
                              <p:par>
                                <p:cTn id="54" presetID="22" presetClass="entr" presetSubtype="1" fill="hold" grpId="1"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up)">
                                      <p:cBhvr>
                                        <p:cTn id="56" dur="500"/>
                                        <p:tgtEl>
                                          <p:spTgt spid="54"/>
                                        </p:tgtEl>
                                      </p:cBhvr>
                                    </p:animEffect>
                                  </p:childTnLst>
                                </p:cTn>
                              </p:par>
                            </p:childTnLst>
                          </p:cTn>
                        </p:par>
                        <p:par>
                          <p:cTn id="57" fill="hold">
                            <p:stCondLst>
                              <p:cond delay="2500"/>
                            </p:stCondLst>
                            <p:childTnLst>
                              <p:par>
                                <p:cTn id="58" presetID="22" presetClass="entr" presetSubtype="1" fill="hold" grpId="1"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500"/>
                                        <p:tgtEl>
                                          <p:spTgt spid="56"/>
                                        </p:tgtEl>
                                      </p:cBhvr>
                                    </p:animEffect>
                                  </p:childTnLst>
                                </p:cTn>
                              </p:par>
                            </p:childTnLst>
                          </p:cTn>
                        </p:par>
                        <p:par>
                          <p:cTn id="61" fill="hold">
                            <p:stCondLst>
                              <p:cond delay="3000"/>
                            </p:stCondLst>
                            <p:childTnLst>
                              <p:par>
                                <p:cTn id="62" presetID="22" presetClass="entr" presetSubtype="1" fill="hold" grpId="1"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up)">
                                      <p:cBhvr>
                                        <p:cTn id="64" dur="500"/>
                                        <p:tgtEl>
                                          <p:spTgt spid="52"/>
                                        </p:tgtEl>
                                      </p:cBhvr>
                                    </p:animEffect>
                                  </p:childTnLst>
                                </p:cTn>
                              </p:par>
                            </p:childTnLst>
                          </p:cTn>
                        </p:par>
                        <p:par>
                          <p:cTn id="65" fill="hold">
                            <p:stCondLst>
                              <p:cond delay="3500"/>
                            </p:stCondLst>
                            <p:childTnLst>
                              <p:par>
                                <p:cTn id="66" presetID="22" presetClass="entr" presetSubtype="4" fill="hold"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bldLvl="0" animBg="1"/>
      <p:bldP spid="50" grpId="0"/>
      <p:bldP spid="51" grpId="0"/>
      <p:bldP spid="52" grpId="1"/>
      <p:bldP spid="53" grpId="0" bldLvl="0" animBg="1"/>
      <p:bldP spid="54" grpId="1"/>
      <p:bldP spid="55" grpId="0" bldLvl="0" animBg="1"/>
      <p:bldP spid="56" grpId="1"/>
      <p:bldP spid="57" grpId="0" bldLvl="0" animBg="1"/>
      <p:bldP spid="58" grpId="1"/>
      <p:bldP spid="62"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目录线条背景"/>
          <p:cNvPicPr>
            <a:picLocks noChangeAspect="1"/>
          </p:cNvPicPr>
          <p:nvPr/>
        </p:nvPicPr>
        <p:blipFill>
          <a:blip r:embed="rId3" cstate="print"/>
          <a:stretch>
            <a:fillRect/>
          </a:stretch>
        </p:blipFill>
        <p:spPr>
          <a:xfrm flipH="1">
            <a:off x="-3175" y="3843655"/>
            <a:ext cx="12192000" cy="2082800"/>
          </a:xfrm>
          <a:prstGeom prst="rect">
            <a:avLst/>
          </a:prstGeom>
        </p:spPr>
      </p:pic>
      <p:pic>
        <p:nvPicPr>
          <p:cNvPr id="19" name="图片 18" descr="目录线条背景2"/>
          <p:cNvPicPr>
            <a:picLocks noChangeAspect="1"/>
          </p:cNvPicPr>
          <p:nvPr/>
        </p:nvPicPr>
        <p:blipFill>
          <a:blip r:embed="rId4" cstate="print"/>
          <a:stretch>
            <a:fillRect/>
          </a:stretch>
        </p:blipFill>
        <p:spPr>
          <a:xfrm flipH="1">
            <a:off x="-19050" y="4150995"/>
            <a:ext cx="12211050" cy="2035810"/>
          </a:xfrm>
          <a:prstGeom prst="rect">
            <a:avLst/>
          </a:prstGeom>
        </p:spPr>
      </p:pic>
      <p:sp>
        <p:nvSpPr>
          <p:cNvPr id="20" name="文本框 19"/>
          <p:cNvSpPr txBox="1"/>
          <p:nvPr/>
        </p:nvSpPr>
        <p:spPr>
          <a:xfrm>
            <a:off x="7287895" y="2913380"/>
            <a:ext cx="2795905" cy="1015663"/>
          </a:xfrm>
          <a:prstGeom prst="rect">
            <a:avLst/>
          </a:prstGeom>
          <a:noFill/>
        </p:spPr>
        <p:txBody>
          <a:bodyPr wrap="square" rtlCol="0">
            <a:spAutoFit/>
          </a:bodyPr>
          <a:lstStyle/>
          <a:p>
            <a:pPr algn="dist"/>
            <a:r>
              <a:rPr lang="en-US" altLang="zh-CN" sz="3000" b="1" dirty="0" smtClean="0">
                <a:gradFill>
                  <a:gsLst>
                    <a:gs pos="0">
                      <a:srgbClr val="68B92E">
                        <a:alpha val="100000"/>
                      </a:srgbClr>
                    </a:gs>
                    <a:gs pos="100000">
                      <a:srgbClr val="2060B0"/>
                    </a:gs>
                  </a:gsLst>
                  <a:lin ang="12540000" scaled="0"/>
                </a:gradFill>
                <a:latin typeface="+mj-ea"/>
                <a:ea typeface="+mj-ea"/>
              </a:rPr>
              <a:t>ECAS</a:t>
            </a:r>
            <a:r>
              <a:rPr lang="zh-CN" altLang="en-US" sz="3000" b="1" dirty="0" smtClean="0">
                <a:gradFill>
                  <a:gsLst>
                    <a:gs pos="0">
                      <a:srgbClr val="68B92E">
                        <a:alpha val="100000"/>
                      </a:srgbClr>
                    </a:gs>
                    <a:gs pos="100000">
                      <a:srgbClr val="2060B0"/>
                    </a:gs>
                  </a:gsLst>
                  <a:lin ang="12540000" scaled="0"/>
                </a:gradFill>
                <a:latin typeface="+mj-ea"/>
                <a:ea typeface="+mj-ea"/>
              </a:rPr>
              <a:t>注册流程</a:t>
            </a:r>
          </a:p>
          <a:p>
            <a:pPr algn="dist"/>
            <a:endParaRPr lang="zh-CN" altLang="zh-CN" sz="3000" b="1" dirty="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endParaRPr>
          </a:p>
        </p:txBody>
      </p:sp>
      <p:sp>
        <p:nvSpPr>
          <p:cNvPr id="21" name="椭圆 20"/>
          <p:cNvSpPr/>
          <p:nvPr/>
        </p:nvSpPr>
        <p:spPr>
          <a:xfrm>
            <a:off x="6114415" y="2743200"/>
            <a:ext cx="893445" cy="893445"/>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234430" y="2928938"/>
            <a:ext cx="653415" cy="521970"/>
          </a:xfrm>
          <a:prstGeom prst="rect">
            <a:avLst/>
          </a:prstGeom>
          <a:noFill/>
        </p:spPr>
        <p:txBody>
          <a:bodyPr wrap="square" rtlCol="0">
            <a:spAutoFit/>
          </a:bodyPr>
          <a:lstStyle/>
          <a:p>
            <a:pPr algn="dist"/>
            <a:r>
              <a:rPr lang="en-US" altLang="zh-CN" sz="2800" b="1" dirty="0" smtClean="0">
                <a:ln>
                  <a:noFill/>
                </a:ln>
                <a:solidFill>
                  <a:schemeClr val="bg1"/>
                </a:solidFill>
              </a:rPr>
              <a:t>02</a:t>
            </a:r>
            <a:endParaRPr lang="en-US" altLang="zh-CN" sz="2800" b="1" dirty="0">
              <a:ln>
                <a:noFill/>
              </a:ln>
              <a:solidFill>
                <a:schemeClr val="bg1"/>
              </a:solidFill>
            </a:endParaRPr>
          </a:p>
        </p:txBody>
      </p:sp>
      <p:grpSp>
        <p:nvGrpSpPr>
          <p:cNvPr id="2" name="组合 22"/>
          <p:cNvGrpSpPr/>
          <p:nvPr/>
        </p:nvGrpSpPr>
        <p:grpSpPr>
          <a:xfrm>
            <a:off x="9305925" y="6410960"/>
            <a:ext cx="2757805" cy="291465"/>
            <a:chOff x="13463" y="10070"/>
            <a:chExt cx="5467" cy="459"/>
          </a:xfrm>
        </p:grpSpPr>
        <p:sp>
          <p:nvSpPr>
            <p:cNvPr id="24" name="文本框 23"/>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5" name="文本框 24"/>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26" name="图片 25" descr="线条"/>
          <p:cNvPicPr>
            <a:picLocks noChangeAspect="1"/>
          </p:cNvPicPr>
          <p:nvPr/>
        </p:nvPicPr>
        <p:blipFill>
          <a:blip r:embed="rId5" cstate="print"/>
          <a:stretch>
            <a:fillRect/>
          </a:stretch>
        </p:blipFill>
        <p:spPr>
          <a:xfrm>
            <a:off x="2148840" y="6551930"/>
            <a:ext cx="10058400" cy="321310"/>
          </a:xfrm>
          <a:prstGeom prst="rect">
            <a:avLst/>
          </a:prstGeom>
        </p:spPr>
      </p:pic>
      <p:pic>
        <p:nvPicPr>
          <p:cNvPr id="30" name="图片 29" descr="skyte-logo(1)"/>
          <p:cNvPicPr>
            <a:picLocks noChangeAspect="1"/>
          </p:cNvPicPr>
          <p:nvPr/>
        </p:nvPicPr>
        <p:blipFill>
          <a:blip r:embed="rId6"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000"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par>
                                <p:cTn id="22" presetID="22" presetClass="entr" presetSubtype="8" fill="hold" nodeType="withEffect">
                                  <p:stCondLst>
                                    <p:cond delay="0"/>
                                  </p:stCondLst>
                                  <p:childTnLst>
                                    <p:set>
                                      <p:cBhvr>
                                        <p:cTn id="23" dur="1000"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ldLvl="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注册流程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219200" y="972504"/>
            <a:ext cx="9426053" cy="5016758"/>
          </a:xfrm>
          <a:prstGeom prst="rect">
            <a:avLst/>
          </a:prstGeom>
        </p:spPr>
        <p:txBody>
          <a:bodyPr wrap="square">
            <a:spAutoFit/>
          </a:bodyPr>
          <a:lstStyle/>
          <a:p>
            <a:r>
              <a:rPr lang="zh-CN" altLang="en-US" sz="2000" dirty="0" smtClean="0">
                <a:latin typeface="+mn-ea"/>
              </a:rPr>
              <a:t>步骤</a:t>
            </a:r>
            <a:r>
              <a:rPr lang="en-US" altLang="zh-CN" sz="2000" dirty="0" smtClean="0">
                <a:latin typeface="+mn-ea"/>
              </a:rPr>
              <a:t>1</a:t>
            </a:r>
            <a:r>
              <a:rPr lang="zh-CN" altLang="en-US" sz="2000" dirty="0" smtClean="0">
                <a:latin typeface="+mn-ea"/>
              </a:rPr>
              <a:t>：阿联酋公司在</a:t>
            </a:r>
            <a:r>
              <a:rPr lang="en-US" altLang="zh-CN" sz="2000" dirty="0" err="1" smtClean="0">
                <a:latin typeface="+mn-ea"/>
              </a:rPr>
              <a:t>MolAT</a:t>
            </a:r>
            <a:r>
              <a:rPr lang="zh-CN" altLang="en-US" sz="2000" dirty="0" smtClean="0">
                <a:latin typeface="+mn-ea"/>
              </a:rPr>
              <a:t>网站注册账号</a:t>
            </a:r>
            <a:r>
              <a:rPr lang="en-US" altLang="zh-CN" sz="2000" dirty="0" smtClean="0">
                <a:latin typeface="+mn-ea"/>
              </a:rPr>
              <a:t> </a:t>
            </a:r>
            <a:r>
              <a:rPr lang="zh-CN" altLang="en-US" sz="2000" dirty="0" smtClean="0">
                <a:latin typeface="+mn-ea"/>
              </a:rPr>
              <a:t>。</a:t>
            </a:r>
            <a:endParaRPr lang="en-US" altLang="zh-CN" sz="2000" dirty="0" smtClean="0">
              <a:latin typeface="+mn-ea"/>
            </a:endParaRPr>
          </a:p>
          <a:p>
            <a:r>
              <a:rPr lang="en-US" altLang="zh-CN" sz="2000" dirty="0" smtClean="0">
                <a:latin typeface="+mn-ea"/>
              </a:rPr>
              <a:t>            Registration on </a:t>
            </a:r>
            <a:r>
              <a:rPr lang="en-US" altLang="zh-CN" sz="2000" dirty="0" err="1" smtClean="0">
                <a:latin typeface="+mn-ea"/>
              </a:rPr>
              <a:t>MolAT</a:t>
            </a:r>
            <a:r>
              <a:rPr lang="en-US" altLang="zh-CN" sz="2000" dirty="0" smtClean="0">
                <a:latin typeface="+mn-ea"/>
              </a:rPr>
              <a:t> .</a:t>
            </a:r>
          </a:p>
          <a:p>
            <a:endParaRPr lang="en-US" altLang="zh-CN" sz="2000" dirty="0" smtClean="0">
              <a:latin typeface="+mn-ea"/>
            </a:endParaRPr>
          </a:p>
          <a:p>
            <a:r>
              <a:rPr lang="zh-CN" altLang="en-US" sz="2000" dirty="0" smtClean="0">
                <a:latin typeface="+mn-ea"/>
              </a:rPr>
              <a:t>步骤</a:t>
            </a:r>
            <a:r>
              <a:rPr lang="en-US" altLang="zh-CN" sz="2000" dirty="0" smtClean="0">
                <a:latin typeface="+mn-ea"/>
              </a:rPr>
              <a:t>2</a:t>
            </a:r>
            <a:r>
              <a:rPr lang="zh-CN" altLang="en-US" sz="2000" dirty="0" smtClean="0">
                <a:latin typeface="+mn-ea"/>
              </a:rPr>
              <a:t>：提交符合性证书的申请，并选择</a:t>
            </a:r>
            <a:r>
              <a:rPr lang="en-US" altLang="zh-CN" sz="2000" dirty="0" smtClean="0">
                <a:latin typeface="+mn-ea"/>
              </a:rPr>
              <a:t>NB</a:t>
            </a:r>
            <a:r>
              <a:rPr lang="zh-CN" altLang="en-US" sz="2000" dirty="0" smtClean="0">
                <a:latin typeface="+mn-ea"/>
              </a:rPr>
              <a:t>机构。</a:t>
            </a:r>
            <a:endParaRPr lang="en-US" altLang="zh-CN" sz="2000" dirty="0" smtClean="0">
              <a:latin typeface="+mn-ea"/>
            </a:endParaRPr>
          </a:p>
          <a:p>
            <a:r>
              <a:rPr lang="en-US" altLang="zh-CN" sz="2000" dirty="0" smtClean="0">
                <a:latin typeface="+mn-ea"/>
              </a:rPr>
              <a:t>            Apply for a certificate of conformity.</a:t>
            </a:r>
          </a:p>
          <a:p>
            <a:endParaRPr lang="en-US" altLang="zh-CN" sz="2000" dirty="0" smtClean="0">
              <a:latin typeface="+mn-ea"/>
            </a:endParaRPr>
          </a:p>
          <a:p>
            <a:r>
              <a:rPr lang="zh-CN" altLang="en-US" sz="2000" dirty="0" smtClean="0">
                <a:latin typeface="+mn-ea"/>
              </a:rPr>
              <a:t>步骤</a:t>
            </a:r>
            <a:r>
              <a:rPr lang="en-US" altLang="zh-CN" sz="2000" dirty="0" smtClean="0">
                <a:latin typeface="+mn-ea"/>
              </a:rPr>
              <a:t>3</a:t>
            </a:r>
            <a:r>
              <a:rPr lang="zh-CN" altLang="en-US" sz="2000" dirty="0" smtClean="0">
                <a:latin typeface="+mn-ea"/>
              </a:rPr>
              <a:t>：上传需要的文档资料 </a:t>
            </a:r>
            <a:r>
              <a:rPr lang="en-US" altLang="zh-CN" sz="2000" dirty="0" smtClean="0">
                <a:latin typeface="+mn-ea"/>
              </a:rPr>
              <a:t>Upload the Required Document.</a:t>
            </a:r>
          </a:p>
          <a:p>
            <a:endParaRPr lang="en-US" altLang="zh-CN" sz="2000" dirty="0" smtClean="0">
              <a:latin typeface="+mn-ea"/>
            </a:endParaRPr>
          </a:p>
          <a:p>
            <a:r>
              <a:rPr lang="zh-CN" altLang="en-US" sz="2000" dirty="0" smtClean="0">
                <a:latin typeface="+mn-ea"/>
              </a:rPr>
              <a:t>步骤</a:t>
            </a:r>
            <a:r>
              <a:rPr lang="en-US" altLang="zh-CN" sz="2000" dirty="0" smtClean="0">
                <a:latin typeface="+mn-ea"/>
              </a:rPr>
              <a:t>4</a:t>
            </a:r>
            <a:r>
              <a:rPr lang="zh-CN" altLang="en-US" sz="2000" dirty="0" smtClean="0">
                <a:latin typeface="+mn-ea"/>
              </a:rPr>
              <a:t>：文件资料审核  </a:t>
            </a:r>
            <a:r>
              <a:rPr lang="en-US" altLang="zh-CN" sz="2000" dirty="0" smtClean="0">
                <a:latin typeface="+mn-ea"/>
              </a:rPr>
              <a:t>Document Review. 【</a:t>
            </a:r>
            <a:r>
              <a:rPr lang="zh-CN" altLang="en-US" sz="2000" dirty="0" smtClean="0">
                <a:solidFill>
                  <a:srgbClr val="FF0000"/>
                </a:solidFill>
                <a:latin typeface="+mn-ea"/>
              </a:rPr>
              <a:t>由官方指定的</a:t>
            </a:r>
            <a:r>
              <a:rPr lang="en-US" altLang="zh-CN" sz="2000" dirty="0" smtClean="0">
                <a:solidFill>
                  <a:srgbClr val="FF0000"/>
                </a:solidFill>
                <a:latin typeface="+mn-ea"/>
              </a:rPr>
              <a:t>NB</a:t>
            </a:r>
            <a:r>
              <a:rPr lang="zh-CN" altLang="en-US" sz="2000" dirty="0" smtClean="0">
                <a:solidFill>
                  <a:srgbClr val="FF0000"/>
                </a:solidFill>
                <a:latin typeface="+mn-ea"/>
              </a:rPr>
              <a:t>机构审核</a:t>
            </a:r>
            <a:r>
              <a:rPr lang="en-US" altLang="zh-CN" sz="2000" dirty="0" smtClean="0">
                <a:latin typeface="+mn-ea"/>
              </a:rPr>
              <a:t>】</a:t>
            </a:r>
          </a:p>
          <a:p>
            <a:endParaRPr lang="en-US" altLang="zh-CN" sz="2000" dirty="0" smtClean="0">
              <a:latin typeface="+mn-ea"/>
            </a:endParaRPr>
          </a:p>
          <a:p>
            <a:r>
              <a:rPr lang="zh-CN" altLang="en-US" sz="2000" dirty="0" smtClean="0">
                <a:latin typeface="+mn-ea"/>
              </a:rPr>
              <a:t>步骤</a:t>
            </a:r>
            <a:r>
              <a:rPr lang="en-US" altLang="zh-CN" sz="2000" dirty="0" smtClean="0">
                <a:latin typeface="+mn-ea"/>
              </a:rPr>
              <a:t>5</a:t>
            </a:r>
            <a:r>
              <a:rPr lang="zh-CN" altLang="en-US" sz="2000" dirty="0" smtClean="0">
                <a:latin typeface="+mn-ea"/>
              </a:rPr>
              <a:t>：付款 </a:t>
            </a:r>
            <a:r>
              <a:rPr lang="en-US" altLang="zh-CN" sz="2000" dirty="0" smtClean="0">
                <a:latin typeface="+mn-ea"/>
              </a:rPr>
              <a:t>Pay the fees.  【</a:t>
            </a:r>
            <a:r>
              <a:rPr lang="zh-CN" altLang="en-US" sz="2000" dirty="0" smtClean="0">
                <a:solidFill>
                  <a:srgbClr val="FF0000"/>
                </a:solidFill>
                <a:latin typeface="+mn-ea"/>
              </a:rPr>
              <a:t>费用见下页</a:t>
            </a:r>
            <a:r>
              <a:rPr lang="en-US" altLang="zh-CN" sz="2000" dirty="0" smtClean="0">
                <a:latin typeface="+mn-ea"/>
              </a:rPr>
              <a:t>】</a:t>
            </a:r>
          </a:p>
          <a:p>
            <a:endParaRPr lang="en-US" altLang="zh-CN" sz="2000" dirty="0" smtClean="0">
              <a:latin typeface="+mn-ea"/>
            </a:endParaRPr>
          </a:p>
          <a:p>
            <a:r>
              <a:rPr lang="zh-CN" altLang="en-US" sz="2000" dirty="0" smtClean="0">
                <a:latin typeface="+mn-ea"/>
              </a:rPr>
              <a:t>步骤</a:t>
            </a:r>
            <a:r>
              <a:rPr lang="en-US" altLang="zh-CN" sz="2000" dirty="0" smtClean="0">
                <a:latin typeface="+mn-ea"/>
              </a:rPr>
              <a:t>6</a:t>
            </a:r>
            <a:r>
              <a:rPr lang="zh-CN" altLang="en-US" sz="2000" dirty="0" smtClean="0">
                <a:latin typeface="+mn-ea"/>
              </a:rPr>
              <a:t>：如果产品完全符合所有要求，系统将通知客户获得符合性证书</a:t>
            </a:r>
            <a:r>
              <a:rPr lang="en-US" altLang="zh-CN" sz="2000" dirty="0" smtClean="0">
                <a:latin typeface="+mn-ea"/>
              </a:rPr>
              <a:t>(COC</a:t>
            </a:r>
            <a:r>
              <a:rPr lang="zh-CN" altLang="en-US" sz="2000" dirty="0" smtClean="0">
                <a:latin typeface="+mn-ea"/>
              </a:rPr>
              <a:t>证书</a:t>
            </a:r>
            <a:r>
              <a:rPr lang="en-US" altLang="zh-CN" sz="2000" dirty="0" smtClean="0">
                <a:latin typeface="+mn-ea"/>
              </a:rPr>
              <a:t>)</a:t>
            </a:r>
            <a:r>
              <a:rPr lang="zh-CN" altLang="en-US" sz="2000" dirty="0" smtClean="0">
                <a:latin typeface="+mn-ea"/>
              </a:rPr>
              <a:t>。</a:t>
            </a:r>
            <a:endParaRPr lang="en-US" altLang="zh-CN" sz="2000" dirty="0" smtClean="0">
              <a:latin typeface="+mn-ea"/>
            </a:endParaRPr>
          </a:p>
          <a:p>
            <a:r>
              <a:rPr lang="en-US" altLang="zh-CN" sz="2000" dirty="0" smtClean="0">
                <a:latin typeface="+mn-ea"/>
              </a:rPr>
              <a:t>            lf the product fulfills with all the requirements, system will notify the clients. Obtain a certificate of conformity</a:t>
            </a:r>
          </a:p>
          <a:p>
            <a:endParaRPr lang="zh-CN" altLang="en-US" sz="2000" dirty="0">
              <a:latin typeface="+mn-ea"/>
            </a:endParaRPr>
          </a:p>
        </p:txBody>
      </p:sp>
      <p:sp>
        <p:nvSpPr>
          <p:cNvPr id="7" name="矩形 6"/>
          <p:cNvSpPr/>
          <p:nvPr/>
        </p:nvSpPr>
        <p:spPr>
          <a:xfrm>
            <a:off x="910212" y="5857892"/>
            <a:ext cx="1733265" cy="703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latin typeface="+mn-ea"/>
              </a:rPr>
              <a:t>Registration </a:t>
            </a:r>
          </a:p>
          <a:p>
            <a:pPr algn="ctr"/>
            <a:r>
              <a:rPr lang="en-US" altLang="zh-CN" dirty="0" smtClean="0">
                <a:latin typeface="+mn-ea"/>
              </a:rPr>
              <a:t>on </a:t>
            </a:r>
            <a:r>
              <a:rPr lang="en-US" altLang="zh-CN" dirty="0" err="1" smtClean="0">
                <a:latin typeface="+mn-ea"/>
              </a:rPr>
              <a:t>MolAT</a:t>
            </a:r>
            <a:endParaRPr lang="zh-CN" altLang="en-US" dirty="0"/>
          </a:p>
        </p:txBody>
      </p:sp>
      <p:sp>
        <p:nvSpPr>
          <p:cNvPr id="9" name="矩形 8"/>
          <p:cNvSpPr/>
          <p:nvPr/>
        </p:nvSpPr>
        <p:spPr>
          <a:xfrm>
            <a:off x="3043451" y="5759355"/>
            <a:ext cx="1856095" cy="928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latin typeface="+mn-ea"/>
            </a:endParaRPr>
          </a:p>
          <a:p>
            <a:pPr algn="ctr"/>
            <a:r>
              <a:rPr lang="en-US" altLang="zh-CN" dirty="0" smtClean="0">
                <a:latin typeface="+mn-ea"/>
              </a:rPr>
              <a:t>Upload the Required Document.</a:t>
            </a:r>
          </a:p>
          <a:p>
            <a:pPr algn="ctr"/>
            <a:endParaRPr lang="zh-CN" altLang="en-US" dirty="0"/>
          </a:p>
        </p:txBody>
      </p:sp>
      <p:sp>
        <p:nvSpPr>
          <p:cNvPr id="10" name="矩形 9"/>
          <p:cNvSpPr/>
          <p:nvPr/>
        </p:nvSpPr>
        <p:spPr>
          <a:xfrm>
            <a:off x="5238743" y="5854890"/>
            <a:ext cx="1475955" cy="717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n-ea"/>
              </a:rPr>
              <a:t>Document Review</a:t>
            </a:r>
            <a:endParaRPr lang="zh-CN" altLang="en-US" dirty="0"/>
          </a:p>
        </p:txBody>
      </p:sp>
      <p:sp>
        <p:nvSpPr>
          <p:cNvPr id="11" name="矩形 10"/>
          <p:cNvSpPr/>
          <p:nvPr/>
        </p:nvSpPr>
        <p:spPr>
          <a:xfrm>
            <a:off x="7076088" y="5857892"/>
            <a:ext cx="126924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n-ea"/>
              </a:rPr>
              <a:t>Pay the fees</a:t>
            </a:r>
            <a:endParaRPr lang="zh-CN" altLang="en-US" dirty="0"/>
          </a:p>
        </p:txBody>
      </p:sp>
      <p:sp>
        <p:nvSpPr>
          <p:cNvPr id="12" name="矩形 11"/>
          <p:cNvSpPr/>
          <p:nvPr/>
        </p:nvSpPr>
        <p:spPr>
          <a:xfrm>
            <a:off x="8693627" y="5857891"/>
            <a:ext cx="1856095" cy="706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Issuance of ECAS certificate</a:t>
            </a:r>
            <a:endParaRPr lang="zh-CN" altLang="en-US" dirty="0"/>
          </a:p>
        </p:txBody>
      </p:sp>
      <p:cxnSp>
        <p:nvCxnSpPr>
          <p:cNvPr id="14" name="直接箭头连接符 13"/>
          <p:cNvCxnSpPr>
            <a:stCxn id="7" idx="3"/>
            <a:endCxn id="9" idx="1"/>
          </p:cNvCxnSpPr>
          <p:nvPr/>
        </p:nvCxnSpPr>
        <p:spPr>
          <a:xfrm>
            <a:off x="2643477" y="6209760"/>
            <a:ext cx="380689" cy="53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直接箭头连接符 14"/>
          <p:cNvCxnSpPr/>
          <p:nvPr/>
        </p:nvCxnSpPr>
        <p:spPr>
          <a:xfrm>
            <a:off x="4884348" y="6215082"/>
            <a:ext cx="380689" cy="53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接箭头连接符 15"/>
          <p:cNvCxnSpPr/>
          <p:nvPr/>
        </p:nvCxnSpPr>
        <p:spPr>
          <a:xfrm>
            <a:off x="6706332" y="6215082"/>
            <a:ext cx="380689" cy="53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a:off x="8331704" y="6215082"/>
            <a:ext cx="380689" cy="53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注册流程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graphicFrame>
        <p:nvGraphicFramePr>
          <p:cNvPr id="19" name="表格 18"/>
          <p:cNvGraphicFramePr>
            <a:graphicFrameLocks noGrp="1"/>
          </p:cNvGraphicFramePr>
          <p:nvPr/>
        </p:nvGraphicFramePr>
        <p:xfrm>
          <a:off x="1451429" y="1866288"/>
          <a:ext cx="9085942" cy="3845560"/>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2312607"/>
              </a:tblGrid>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类别</a:t>
                      </a:r>
                      <a:endParaRPr lang="zh-CN" altLang="en-US" dirty="0"/>
                    </a:p>
                  </a:txBody>
                  <a:tcPr/>
                </a:tc>
                <a:tc gridSpan="2">
                  <a:txBody>
                    <a:bodyPr/>
                    <a:lstStyle/>
                    <a:p>
                      <a:pPr algn="ctr"/>
                      <a:r>
                        <a:rPr lang="en-US" altLang="zh-CN" sz="1800" b="1" i="0" kern="1200" dirty="0" smtClean="0">
                          <a:solidFill>
                            <a:schemeClr val="lt1"/>
                          </a:solidFill>
                          <a:latin typeface="+mn-lt"/>
                          <a:ea typeface="+mn-ea"/>
                          <a:cs typeface="+mn-cs"/>
                        </a:rPr>
                        <a:t>NB</a:t>
                      </a:r>
                      <a:r>
                        <a:rPr lang="zh-CN" altLang="en-US" sz="1800" b="1" i="0" kern="1200" dirty="0" smtClean="0">
                          <a:solidFill>
                            <a:schemeClr val="lt1"/>
                          </a:solidFill>
                          <a:latin typeface="+mn-lt"/>
                          <a:ea typeface="+mn-ea"/>
                          <a:cs typeface="+mn-cs"/>
                        </a:rPr>
                        <a:t>收费</a:t>
                      </a:r>
                      <a:r>
                        <a:rPr lang="en-US" altLang="zh-CN" sz="1800" b="1" i="0" kern="1200" dirty="0" smtClean="0">
                          <a:solidFill>
                            <a:schemeClr val="lt1"/>
                          </a:solidFill>
                          <a:latin typeface="+mn-lt"/>
                          <a:ea typeface="+mn-ea"/>
                          <a:cs typeface="+mn-cs"/>
                        </a:rPr>
                        <a:t>(</a:t>
                      </a:r>
                      <a:r>
                        <a:rPr lang="zh-CN" altLang="en-US" sz="1800" b="1" i="0" kern="1200" dirty="0" smtClean="0">
                          <a:solidFill>
                            <a:schemeClr val="lt1"/>
                          </a:solidFill>
                          <a:latin typeface="+mn-lt"/>
                          <a:ea typeface="+mn-ea"/>
                          <a:cs typeface="+mn-cs"/>
                        </a:rPr>
                        <a:t>审核费</a:t>
                      </a:r>
                      <a:r>
                        <a:rPr lang="en-US" altLang="zh-CN" sz="1800" b="1" i="0" kern="1200" dirty="0" smtClean="0">
                          <a:solidFill>
                            <a:schemeClr val="lt1"/>
                          </a:solidFill>
                          <a:latin typeface="+mn-lt"/>
                          <a:ea typeface="+mn-ea"/>
                          <a:cs typeface="+mn-cs"/>
                        </a:rPr>
                        <a:t>)AED/</a:t>
                      </a:r>
                      <a:r>
                        <a:rPr lang="zh-CN" altLang="en-US" sz="1800" b="1" i="0" kern="1200" dirty="0" smtClean="0">
                          <a:solidFill>
                            <a:schemeClr val="lt1"/>
                          </a:solidFill>
                          <a:latin typeface="+mn-lt"/>
                          <a:ea typeface="+mn-ea"/>
                          <a:cs typeface="+mn-cs"/>
                        </a:rPr>
                        <a:t>证书</a:t>
                      </a:r>
                      <a:endParaRPr lang="zh-CN" altLang="en-US" dirty="0"/>
                    </a:p>
                  </a:txBody>
                  <a:tcPr/>
                </a:tc>
                <a:tc hMerge="1">
                  <a:txBody>
                    <a:bodyPr/>
                    <a:lstStyle/>
                    <a:p>
                      <a:endParaRPr lang="zh-CN" altLang="en-US" dirty="0"/>
                    </a:p>
                  </a:txBody>
                  <a:tcPr/>
                </a:tc>
                <a:tc gridSpan="2">
                  <a:txBody>
                    <a:bodyPr/>
                    <a:lstStyle/>
                    <a:p>
                      <a:r>
                        <a:rPr lang="en-US" altLang="zh-CN" sz="1800" b="1" i="0" kern="1200" dirty="0" err="1" smtClean="0">
                          <a:solidFill>
                            <a:schemeClr val="lt1"/>
                          </a:solidFill>
                          <a:latin typeface="+mn-lt"/>
                          <a:ea typeface="+mn-ea"/>
                          <a:cs typeface="+mn-cs"/>
                        </a:rPr>
                        <a:t>MoIAT</a:t>
                      </a:r>
                      <a:r>
                        <a:rPr lang="zh-CN" altLang="en-US" sz="1800" b="1" i="0" kern="1200" dirty="0" smtClean="0">
                          <a:solidFill>
                            <a:schemeClr val="lt1"/>
                          </a:solidFill>
                          <a:latin typeface="+mn-lt"/>
                          <a:ea typeface="+mn-ea"/>
                          <a:cs typeface="+mn-cs"/>
                        </a:rPr>
                        <a:t>收费</a:t>
                      </a:r>
                      <a:r>
                        <a:rPr lang="en-US" altLang="zh-CN" sz="1800" b="1" i="0" kern="1200" dirty="0" smtClean="0">
                          <a:solidFill>
                            <a:schemeClr val="lt1"/>
                          </a:solidFill>
                          <a:latin typeface="+mn-lt"/>
                          <a:ea typeface="+mn-ea"/>
                          <a:cs typeface="+mn-cs"/>
                        </a:rPr>
                        <a:t>(</a:t>
                      </a:r>
                      <a:r>
                        <a:rPr lang="zh-CN" altLang="en-US" sz="1800" b="1" i="0" kern="1200" dirty="0" smtClean="0">
                          <a:solidFill>
                            <a:schemeClr val="lt1"/>
                          </a:solidFill>
                          <a:latin typeface="+mn-lt"/>
                          <a:ea typeface="+mn-ea"/>
                          <a:cs typeface="+mn-cs"/>
                        </a:rPr>
                        <a:t>申请费</a:t>
                      </a:r>
                      <a:r>
                        <a:rPr lang="en-US" altLang="zh-CN" sz="1800" b="1" i="0" kern="1200" dirty="0" smtClean="0">
                          <a:solidFill>
                            <a:schemeClr val="lt1"/>
                          </a:solidFill>
                          <a:latin typeface="+mn-lt"/>
                          <a:ea typeface="+mn-ea"/>
                          <a:cs typeface="+mn-cs"/>
                        </a:rPr>
                        <a:t>+</a:t>
                      </a:r>
                      <a:r>
                        <a:rPr lang="zh-CN" altLang="en-US" sz="1800" b="1" i="0" kern="1200" dirty="0" smtClean="0">
                          <a:solidFill>
                            <a:schemeClr val="lt1"/>
                          </a:solidFill>
                          <a:latin typeface="+mn-lt"/>
                          <a:ea typeface="+mn-ea"/>
                          <a:cs typeface="+mn-cs"/>
                        </a:rPr>
                        <a:t>证书费</a:t>
                      </a:r>
                      <a:r>
                        <a:rPr lang="en-US" altLang="zh-CN" sz="1800" b="1" i="0" kern="1200" dirty="0" smtClean="0">
                          <a:solidFill>
                            <a:schemeClr val="lt1"/>
                          </a:solidFill>
                          <a:latin typeface="+mn-lt"/>
                          <a:ea typeface="+mn-ea"/>
                          <a:cs typeface="+mn-cs"/>
                        </a:rPr>
                        <a:t>)AED/</a:t>
                      </a:r>
                      <a:r>
                        <a:rPr lang="zh-CN" altLang="en-US" sz="1800" b="1" i="0" kern="1200" dirty="0" smtClean="0">
                          <a:solidFill>
                            <a:schemeClr val="lt1"/>
                          </a:solidFill>
                          <a:latin typeface="+mn-lt"/>
                          <a:ea typeface="+mn-ea"/>
                          <a:cs typeface="+mn-cs"/>
                        </a:rPr>
                        <a:t>证书</a:t>
                      </a:r>
                      <a:endParaRPr lang="zh-CN" altLang="en-US" dirty="0"/>
                    </a:p>
                  </a:txBody>
                  <a:tcPr/>
                </a:tc>
                <a:tc hMerge="1">
                  <a:txBody>
                    <a:bodyPr/>
                    <a:lstStyle/>
                    <a:p>
                      <a:endParaRPr lang="zh-CN" altLang="en-US" dirty="0"/>
                    </a:p>
                  </a:txBody>
                  <a:tcPr/>
                </a:tc>
                <a:tc rowSpan="2">
                  <a:txBody>
                    <a:bodyPr/>
                    <a:lstStyle/>
                    <a:p>
                      <a:r>
                        <a:rPr lang="zh-CN" altLang="en-US" sz="1800" b="1" i="0" kern="1200" dirty="0" smtClean="0">
                          <a:solidFill>
                            <a:schemeClr val="lt1"/>
                          </a:solidFill>
                          <a:latin typeface="+mn-lt"/>
                          <a:ea typeface="+mn-ea"/>
                          <a:cs typeface="+mn-cs"/>
                        </a:rPr>
                        <a:t>每张证书覆盖范围</a:t>
                      </a:r>
                      <a:endParaRPr lang="zh-CN" altLang="en-US" dirty="0"/>
                    </a:p>
                  </a:txBody>
                  <a:tcPr/>
                </a:tc>
              </a:tr>
              <a:tr h="370840">
                <a:tc vMerge="1">
                  <a:txBody>
                    <a:bodyPr/>
                    <a:lstStyle/>
                    <a:p>
                      <a:endParaRPr lang="zh-CN" altLang="en-US" dirty="0"/>
                    </a:p>
                  </a:txBody>
                  <a:tcPr/>
                </a:tc>
                <a:tc>
                  <a:txBody>
                    <a:bodyPr/>
                    <a:lstStyle/>
                    <a:p>
                      <a:r>
                        <a:rPr lang="zh-CN" altLang="en-US" dirty="0" smtClean="0"/>
                        <a:t>旧标准</a:t>
                      </a:r>
                      <a:endParaRPr lang="zh-CN" altLang="en-US" dirty="0"/>
                    </a:p>
                  </a:txBody>
                  <a:tcPr/>
                </a:tc>
                <a:tc>
                  <a:txBody>
                    <a:bodyPr/>
                    <a:lstStyle/>
                    <a:p>
                      <a:r>
                        <a:rPr lang="zh-CN" altLang="en-US" dirty="0" smtClean="0"/>
                        <a:t>新标准</a:t>
                      </a:r>
                      <a:endParaRPr lang="zh-CN" altLang="en-US" dirty="0"/>
                    </a:p>
                  </a:txBody>
                  <a:tcPr/>
                </a:tc>
                <a:tc>
                  <a:txBody>
                    <a:bodyPr/>
                    <a:lstStyle/>
                    <a:p>
                      <a:r>
                        <a:rPr lang="zh-CN" altLang="en-US" dirty="0" smtClean="0"/>
                        <a:t>旧标准</a:t>
                      </a:r>
                      <a:endParaRPr lang="zh-CN" altLang="en-US" dirty="0"/>
                    </a:p>
                  </a:txBody>
                  <a:tcPr/>
                </a:tc>
                <a:tc>
                  <a:txBody>
                    <a:bodyPr/>
                    <a:lstStyle/>
                    <a:p>
                      <a:r>
                        <a:rPr lang="zh-CN" altLang="en-US" dirty="0" smtClean="0"/>
                        <a:t>新标准</a:t>
                      </a:r>
                      <a:endParaRPr lang="zh-CN" altLang="en-US" dirty="0"/>
                    </a:p>
                  </a:txBody>
                  <a:tcPr/>
                </a:tc>
                <a:tc vMerge="1">
                  <a:txBody>
                    <a:bodyPr/>
                    <a:lstStyle/>
                    <a:p>
                      <a:endParaRPr lang="zh-CN" altLang="en-US" dirty="0"/>
                    </a:p>
                  </a:txBody>
                  <a:tcPr/>
                </a:tc>
              </a:tr>
              <a:tr h="370840">
                <a:tc>
                  <a:txBody>
                    <a:bodyPr/>
                    <a:lstStyle/>
                    <a:p>
                      <a:r>
                        <a:rPr lang="zh-CN" altLang="en-US" dirty="0" smtClean="0"/>
                        <a:t>标签</a:t>
                      </a:r>
                      <a:endParaRPr lang="zh-CN" altLang="en-US" dirty="0"/>
                    </a:p>
                  </a:txBody>
                  <a:tcPr/>
                </a:tc>
                <a:tc>
                  <a:txBody>
                    <a:bodyPr/>
                    <a:lstStyle/>
                    <a:p>
                      <a:r>
                        <a:rPr lang="en-US" altLang="zh-CN" dirty="0" smtClean="0"/>
                        <a:t>800</a:t>
                      </a:r>
                      <a:endParaRPr lang="zh-CN" altLang="en-US" dirty="0"/>
                    </a:p>
                  </a:txBody>
                  <a:tcPr/>
                </a:tc>
                <a:tc>
                  <a:txBody>
                    <a:bodyPr/>
                    <a:lstStyle/>
                    <a:p>
                      <a:r>
                        <a:rPr lang="en-US" altLang="zh-CN" dirty="0" smtClean="0"/>
                        <a:t>700</a:t>
                      </a:r>
                      <a:endParaRPr lang="zh-CN" altLang="en-US" dirty="0"/>
                    </a:p>
                  </a:txBody>
                  <a:tcPr/>
                </a:tc>
                <a:tc>
                  <a:txBody>
                    <a:bodyPr/>
                    <a:lstStyle/>
                    <a:p>
                      <a:r>
                        <a:rPr lang="en-US" altLang="zh-CN" dirty="0" smtClean="0"/>
                        <a:t>5000</a:t>
                      </a:r>
                      <a:endParaRPr lang="zh-CN" altLang="en-US" dirty="0"/>
                    </a:p>
                  </a:txBody>
                  <a:tcPr/>
                </a:tc>
                <a:tc>
                  <a:txBody>
                    <a:bodyPr/>
                    <a:lstStyle/>
                    <a:p>
                      <a:r>
                        <a:rPr lang="en-US" altLang="zh-CN" dirty="0" smtClean="0"/>
                        <a:t>670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smtClean="0">
                          <a:solidFill>
                            <a:schemeClr val="dk1"/>
                          </a:solidFill>
                          <a:latin typeface="+mn-lt"/>
                          <a:ea typeface="+mn-ea"/>
                          <a:cs typeface="+mn-cs"/>
                        </a:rPr>
                        <a:t>单一口味</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浓度</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品牌</a:t>
                      </a:r>
                      <a:endParaRPr lang="zh-CN" altLang="en-US" dirty="0" smtClean="0"/>
                    </a:p>
                    <a:p>
                      <a:endParaRPr lang="zh-CN" altLang="en-US" dirty="0"/>
                    </a:p>
                  </a:txBody>
                  <a:tcPr/>
                </a:tc>
              </a:tr>
              <a:tr h="370840">
                <a:tc>
                  <a:txBody>
                    <a:bodyPr/>
                    <a:lstStyle/>
                    <a:p>
                      <a:r>
                        <a:rPr lang="zh-CN" altLang="en-US" dirty="0" smtClean="0"/>
                        <a:t>烟油</a:t>
                      </a:r>
                      <a:endParaRPr lang="zh-CN" altLang="en-US" dirty="0"/>
                    </a:p>
                  </a:txBody>
                  <a:tcPr/>
                </a:tc>
                <a:tc>
                  <a:txBody>
                    <a:bodyPr/>
                    <a:lstStyle/>
                    <a:p>
                      <a:r>
                        <a:rPr lang="en-US" altLang="zh-CN" dirty="0" smtClean="0"/>
                        <a:t>800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700</a:t>
                      </a:r>
                      <a:endParaRPr lang="zh-CN" altLang="en-US" dirty="0"/>
                    </a:p>
                  </a:txBody>
                  <a:tcPr/>
                </a:tc>
                <a:tc>
                  <a:txBody>
                    <a:bodyPr/>
                    <a:lstStyle/>
                    <a:p>
                      <a:r>
                        <a:rPr lang="en-US" altLang="zh-CN" dirty="0" smtClean="0"/>
                        <a:t>5000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670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smtClean="0">
                          <a:solidFill>
                            <a:schemeClr val="dk1"/>
                          </a:solidFill>
                          <a:latin typeface="+mn-lt"/>
                          <a:ea typeface="+mn-ea"/>
                          <a:cs typeface="+mn-cs"/>
                        </a:rPr>
                        <a:t>单一口味</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浓度</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品牌</a:t>
                      </a:r>
                      <a:endParaRPr lang="zh-CN" altLang="en-US" dirty="0" smtClean="0"/>
                    </a:p>
                    <a:p>
                      <a:endParaRPr lang="zh-CN" altLang="en-US" dirty="0"/>
                    </a:p>
                  </a:txBody>
                  <a:tcPr/>
                </a:tc>
              </a:tr>
              <a:tr h="370840">
                <a:tc>
                  <a:txBody>
                    <a:bodyPr/>
                    <a:lstStyle/>
                    <a:p>
                      <a:r>
                        <a:rPr lang="zh-CN" altLang="en-US" dirty="0" smtClean="0"/>
                        <a:t>烟具</a:t>
                      </a:r>
                      <a:endParaRPr lang="zh-CN" altLang="en-US" dirty="0"/>
                    </a:p>
                  </a:txBody>
                  <a:tcPr/>
                </a:tc>
                <a:tc>
                  <a:txBody>
                    <a:bodyPr/>
                    <a:lstStyle/>
                    <a:p>
                      <a:r>
                        <a:rPr lang="en-US" altLang="zh-CN" dirty="0" smtClean="0"/>
                        <a:t>800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700</a:t>
                      </a:r>
                      <a:endParaRPr lang="zh-CN" altLang="en-US" dirty="0"/>
                    </a:p>
                  </a:txBody>
                  <a:tcPr/>
                </a:tc>
                <a:tc>
                  <a:txBody>
                    <a:bodyPr/>
                    <a:lstStyle/>
                    <a:p>
                      <a:r>
                        <a:rPr lang="en-US" altLang="zh-CN" dirty="0" smtClean="0"/>
                        <a:t>5000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670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smtClean="0">
                          <a:solidFill>
                            <a:schemeClr val="dk1"/>
                          </a:solidFill>
                          <a:latin typeface="+mn-lt"/>
                          <a:ea typeface="+mn-ea"/>
                          <a:cs typeface="+mn-cs"/>
                        </a:rPr>
                        <a:t>单一型号</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品牌</a:t>
                      </a:r>
                      <a:endParaRPr lang="zh-CN" altLang="en-US" dirty="0" smtClean="0"/>
                    </a:p>
                    <a:p>
                      <a:endParaRPr lang="zh-CN" altLang="en-US" dirty="0"/>
                    </a:p>
                  </a:txBody>
                  <a:tcPr/>
                </a:tc>
              </a:tr>
              <a:tr h="370840">
                <a:tc>
                  <a:txBody>
                    <a:bodyPr/>
                    <a:lstStyle/>
                    <a:p>
                      <a:r>
                        <a:rPr lang="en-US" altLang="zh-CN" dirty="0" err="1" smtClean="0"/>
                        <a:t>RoHS</a:t>
                      </a:r>
                      <a:endParaRPr lang="zh-CN" altLang="en-US" dirty="0"/>
                    </a:p>
                  </a:txBody>
                  <a:tcPr/>
                </a:tc>
                <a:tc>
                  <a:txBody>
                    <a:bodyPr/>
                    <a:lstStyle/>
                    <a:p>
                      <a:r>
                        <a:rPr lang="en-US" altLang="zh-CN" dirty="0" smtClean="0"/>
                        <a:t>800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700</a:t>
                      </a:r>
                      <a:endParaRPr lang="zh-CN" altLang="en-US" dirty="0"/>
                    </a:p>
                  </a:txBody>
                  <a:tcPr/>
                </a:tc>
                <a:tc>
                  <a:txBody>
                    <a:bodyPr/>
                    <a:lstStyle/>
                    <a:p>
                      <a:r>
                        <a:rPr lang="en-US" altLang="zh-CN" dirty="0" smtClean="0"/>
                        <a:t>1000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670</a:t>
                      </a:r>
                      <a:endParaRPr lang="zh-CN" altLang="en-US" dirty="0"/>
                    </a:p>
                  </a:txBody>
                  <a:tcPr/>
                </a:tc>
                <a:tc>
                  <a:txBody>
                    <a:bodyPr/>
                    <a:lstStyle/>
                    <a:p>
                      <a:r>
                        <a:rPr lang="zh-CN" altLang="en-US" sz="1800" b="0" i="0" kern="1200" dirty="0" smtClean="0">
                          <a:solidFill>
                            <a:schemeClr val="dk1"/>
                          </a:solidFill>
                          <a:latin typeface="+mn-lt"/>
                          <a:ea typeface="+mn-ea"/>
                          <a:cs typeface="+mn-cs"/>
                        </a:rPr>
                        <a:t>单一类别</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品牌</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工厂</a:t>
                      </a:r>
                      <a:r>
                        <a:rPr lang="en-US" altLang="zh-CN" sz="1800" b="0" i="0" kern="1200" dirty="0" smtClean="0">
                          <a:solidFill>
                            <a:schemeClr val="dk1"/>
                          </a:solidFill>
                          <a:latin typeface="+mn-lt"/>
                          <a:ea typeface="+mn-ea"/>
                          <a:cs typeface="+mn-cs"/>
                        </a:rPr>
                        <a:t>/</a:t>
                      </a:r>
                      <a:r>
                        <a:rPr lang="zh-CN" altLang="en-US" sz="1800" b="0" i="0" kern="1200" dirty="0" smtClean="0">
                          <a:solidFill>
                            <a:schemeClr val="dk1"/>
                          </a:solidFill>
                          <a:latin typeface="+mn-lt"/>
                          <a:ea typeface="+mn-ea"/>
                          <a:cs typeface="+mn-cs"/>
                        </a:rPr>
                        <a:t>测试报告 最多覆盖</a:t>
                      </a:r>
                      <a:r>
                        <a:rPr lang="en-US" altLang="zh-CN" sz="1800" b="0" i="0" kern="1200" dirty="0" smtClean="0">
                          <a:solidFill>
                            <a:schemeClr val="dk1"/>
                          </a:solidFill>
                          <a:latin typeface="+mn-lt"/>
                          <a:ea typeface="+mn-ea"/>
                          <a:cs typeface="+mn-cs"/>
                        </a:rPr>
                        <a:t>45 SKUs</a:t>
                      </a:r>
                      <a:endParaRPr lang="zh-CN" altLang="en-US" dirty="0"/>
                    </a:p>
                  </a:txBody>
                  <a:tcPr/>
                </a:tc>
              </a:tr>
            </a:tbl>
          </a:graphicData>
        </a:graphic>
      </p:graphicFrame>
      <p:sp>
        <p:nvSpPr>
          <p:cNvPr id="20" name="TextBox 19"/>
          <p:cNvSpPr txBox="1"/>
          <p:nvPr/>
        </p:nvSpPr>
        <p:spPr>
          <a:xfrm>
            <a:off x="1451429" y="1190172"/>
            <a:ext cx="1800493" cy="369332"/>
          </a:xfrm>
          <a:prstGeom prst="rect">
            <a:avLst/>
          </a:prstGeom>
          <a:noFill/>
        </p:spPr>
        <p:txBody>
          <a:bodyPr wrap="none" rtlCol="0">
            <a:spAutoFit/>
          </a:bodyPr>
          <a:lstStyle/>
          <a:p>
            <a:r>
              <a:rPr lang="zh-CN" altLang="en-US" dirty="0" smtClean="0"/>
              <a:t>官方收费标准：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目录线条背景"/>
          <p:cNvPicPr>
            <a:picLocks noChangeAspect="1"/>
          </p:cNvPicPr>
          <p:nvPr/>
        </p:nvPicPr>
        <p:blipFill>
          <a:blip r:embed="rId3" cstate="print"/>
          <a:stretch>
            <a:fillRect/>
          </a:stretch>
        </p:blipFill>
        <p:spPr>
          <a:xfrm flipH="1">
            <a:off x="-3175" y="3843655"/>
            <a:ext cx="12192000" cy="2082800"/>
          </a:xfrm>
          <a:prstGeom prst="rect">
            <a:avLst/>
          </a:prstGeom>
        </p:spPr>
      </p:pic>
      <p:pic>
        <p:nvPicPr>
          <p:cNvPr id="19" name="图片 18" descr="目录线条背景2"/>
          <p:cNvPicPr>
            <a:picLocks noChangeAspect="1"/>
          </p:cNvPicPr>
          <p:nvPr/>
        </p:nvPicPr>
        <p:blipFill>
          <a:blip r:embed="rId4" cstate="print"/>
          <a:stretch>
            <a:fillRect/>
          </a:stretch>
        </p:blipFill>
        <p:spPr>
          <a:xfrm flipH="1">
            <a:off x="-19050" y="4150995"/>
            <a:ext cx="12211050" cy="2035810"/>
          </a:xfrm>
          <a:prstGeom prst="rect">
            <a:avLst/>
          </a:prstGeom>
        </p:spPr>
      </p:pic>
      <p:sp>
        <p:nvSpPr>
          <p:cNvPr id="20" name="文本框 19"/>
          <p:cNvSpPr txBox="1"/>
          <p:nvPr/>
        </p:nvSpPr>
        <p:spPr>
          <a:xfrm>
            <a:off x="7287895" y="2913380"/>
            <a:ext cx="3780439" cy="1015663"/>
          </a:xfrm>
          <a:prstGeom prst="rect">
            <a:avLst/>
          </a:prstGeom>
          <a:noFill/>
        </p:spPr>
        <p:txBody>
          <a:bodyPr wrap="square" rtlCol="0">
            <a:spAutoFit/>
          </a:bodyPr>
          <a:lstStyle/>
          <a:p>
            <a:pPr algn="dist"/>
            <a:r>
              <a:rPr lang="en-US" altLang="zh-CN" sz="3000" b="1" dirty="0" smtClean="0">
                <a:gradFill>
                  <a:gsLst>
                    <a:gs pos="0">
                      <a:srgbClr val="68B92E">
                        <a:alpha val="100000"/>
                      </a:srgbClr>
                    </a:gs>
                    <a:gs pos="100000">
                      <a:srgbClr val="2060B0"/>
                    </a:gs>
                  </a:gsLst>
                  <a:lin ang="12540000" scaled="0"/>
                </a:gradFill>
                <a:latin typeface="+mj-ea"/>
                <a:ea typeface="+mj-ea"/>
              </a:rPr>
              <a:t>ECAS</a:t>
            </a:r>
            <a:r>
              <a:rPr lang="zh-CN" altLang="en-US" sz="3000" b="1" dirty="0" smtClean="0">
                <a:gradFill>
                  <a:gsLst>
                    <a:gs pos="0">
                      <a:srgbClr val="68B92E">
                        <a:alpha val="100000"/>
                      </a:srgbClr>
                    </a:gs>
                    <a:gs pos="100000">
                      <a:srgbClr val="2060B0"/>
                    </a:gs>
                  </a:gsLst>
                  <a:lin ang="12540000" scaled="0"/>
                </a:gradFill>
                <a:latin typeface="+mj-ea"/>
                <a:ea typeface="+mj-ea"/>
              </a:rPr>
              <a:t>注册资料清单</a:t>
            </a:r>
          </a:p>
          <a:p>
            <a:pPr algn="dist"/>
            <a:endParaRPr lang="zh-CN" altLang="zh-CN" sz="3000" b="1" dirty="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endParaRPr>
          </a:p>
        </p:txBody>
      </p:sp>
      <p:sp>
        <p:nvSpPr>
          <p:cNvPr id="21" name="椭圆 20"/>
          <p:cNvSpPr/>
          <p:nvPr/>
        </p:nvSpPr>
        <p:spPr>
          <a:xfrm>
            <a:off x="6114415" y="2743200"/>
            <a:ext cx="893445" cy="893445"/>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234430" y="2928938"/>
            <a:ext cx="653415" cy="521970"/>
          </a:xfrm>
          <a:prstGeom prst="rect">
            <a:avLst/>
          </a:prstGeom>
          <a:noFill/>
        </p:spPr>
        <p:txBody>
          <a:bodyPr wrap="square" rtlCol="0">
            <a:spAutoFit/>
          </a:bodyPr>
          <a:lstStyle/>
          <a:p>
            <a:pPr algn="dist"/>
            <a:r>
              <a:rPr lang="en-US" altLang="zh-CN" sz="2800" b="1" dirty="0" smtClean="0">
                <a:ln>
                  <a:noFill/>
                </a:ln>
                <a:solidFill>
                  <a:schemeClr val="bg1"/>
                </a:solidFill>
              </a:rPr>
              <a:t>03</a:t>
            </a:r>
            <a:endParaRPr lang="en-US" altLang="zh-CN" sz="2800" b="1" dirty="0">
              <a:ln>
                <a:noFill/>
              </a:ln>
              <a:solidFill>
                <a:schemeClr val="bg1"/>
              </a:solidFill>
            </a:endParaRPr>
          </a:p>
        </p:txBody>
      </p:sp>
      <p:grpSp>
        <p:nvGrpSpPr>
          <p:cNvPr id="2" name="组合 22"/>
          <p:cNvGrpSpPr/>
          <p:nvPr/>
        </p:nvGrpSpPr>
        <p:grpSpPr>
          <a:xfrm>
            <a:off x="9305925" y="6410960"/>
            <a:ext cx="2757805" cy="291465"/>
            <a:chOff x="13463" y="10070"/>
            <a:chExt cx="5467" cy="459"/>
          </a:xfrm>
        </p:grpSpPr>
        <p:sp>
          <p:nvSpPr>
            <p:cNvPr id="24" name="文本框 23"/>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5" name="文本框 24"/>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26" name="图片 25" descr="线条"/>
          <p:cNvPicPr>
            <a:picLocks noChangeAspect="1"/>
          </p:cNvPicPr>
          <p:nvPr/>
        </p:nvPicPr>
        <p:blipFill>
          <a:blip r:embed="rId5" cstate="print"/>
          <a:stretch>
            <a:fillRect/>
          </a:stretch>
        </p:blipFill>
        <p:spPr>
          <a:xfrm>
            <a:off x="2148840" y="6551930"/>
            <a:ext cx="10058400" cy="321310"/>
          </a:xfrm>
          <a:prstGeom prst="rect">
            <a:avLst/>
          </a:prstGeom>
        </p:spPr>
      </p:pic>
      <p:pic>
        <p:nvPicPr>
          <p:cNvPr id="30" name="图片 29" descr="skyte-logo(1)"/>
          <p:cNvPicPr>
            <a:picLocks noChangeAspect="1"/>
          </p:cNvPicPr>
          <p:nvPr/>
        </p:nvPicPr>
        <p:blipFill>
          <a:blip r:embed="rId6"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000"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par>
                                <p:cTn id="22" presetID="22" presetClass="entr" presetSubtype="8" fill="hold" nodeType="withEffect">
                                  <p:stCondLst>
                                    <p:cond delay="0"/>
                                  </p:stCondLst>
                                  <p:childTnLst>
                                    <p:set>
                                      <p:cBhvr>
                                        <p:cTn id="23" dur="1000"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ldLvl="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64608" y="1682188"/>
            <a:ext cx="9426053" cy="4708981"/>
          </a:xfrm>
          <a:prstGeom prst="rect">
            <a:avLst/>
          </a:prstGeom>
        </p:spPr>
        <p:txBody>
          <a:bodyPr wrap="square">
            <a:spAutoFit/>
          </a:bodyPr>
          <a:lstStyle/>
          <a:p>
            <a:pPr marL="457200" lvl="0" indent="-457200">
              <a:lnSpc>
                <a:spcPct val="150000"/>
              </a:lnSpc>
              <a:buFont typeface="+mj-lt"/>
              <a:buAutoNum type="arabicPeriod"/>
            </a:pPr>
            <a:r>
              <a:rPr lang="zh-CN" altLang="en-US" sz="2000" dirty="0" smtClean="0"/>
              <a:t>有效的阿联酋贸易许可证 </a:t>
            </a:r>
            <a:r>
              <a:rPr lang="en-US" sz="2000" dirty="0" smtClean="0"/>
              <a:t>Valid UAE Trade License.</a:t>
            </a:r>
            <a:endParaRPr lang="zh-CN" altLang="en-US" sz="2000" dirty="0" smtClean="0"/>
          </a:p>
          <a:p>
            <a:pPr marL="457200" lvl="0" indent="-457200">
              <a:lnSpc>
                <a:spcPct val="150000"/>
              </a:lnSpc>
              <a:buFont typeface="+mj-lt"/>
              <a:buAutoNum type="arabicPeriod"/>
            </a:pPr>
            <a:r>
              <a:rPr lang="zh-CN" altLang="en-US" sz="2000" dirty="0" smtClean="0"/>
              <a:t>申请表 </a:t>
            </a:r>
            <a:r>
              <a:rPr lang="en-US" sz="2000" dirty="0" smtClean="0"/>
              <a:t>Application form – [</a:t>
            </a:r>
            <a:r>
              <a:rPr lang="en-US" sz="2000" dirty="0" smtClean="0">
                <a:solidFill>
                  <a:srgbClr val="5A8FDC"/>
                </a:solidFill>
              </a:rPr>
              <a:t>Will be shared</a:t>
            </a:r>
            <a:r>
              <a:rPr lang="en-US" sz="2000" dirty="0" smtClean="0"/>
              <a:t>]</a:t>
            </a:r>
            <a:endParaRPr lang="zh-CN" altLang="en-US" sz="2000" dirty="0" smtClean="0"/>
          </a:p>
          <a:p>
            <a:pPr marL="457200" lvl="0" indent="-457200">
              <a:lnSpc>
                <a:spcPct val="150000"/>
              </a:lnSpc>
              <a:buFont typeface="+mj-lt"/>
              <a:buAutoNum type="arabicPeriod"/>
            </a:pPr>
            <a:r>
              <a:rPr lang="zh-CN" altLang="en-US" sz="2000" dirty="0" smtClean="0"/>
              <a:t>产品的标签设计图 </a:t>
            </a:r>
            <a:r>
              <a:rPr lang="en-US" sz="2000" dirty="0" smtClean="0"/>
              <a:t>Label artwork for all the products</a:t>
            </a:r>
            <a:endParaRPr lang="zh-CN" altLang="en-US" sz="2000" dirty="0" smtClean="0"/>
          </a:p>
          <a:p>
            <a:pPr marL="457200" lvl="0" indent="-457200">
              <a:lnSpc>
                <a:spcPct val="150000"/>
              </a:lnSpc>
              <a:buFont typeface="+mj-lt"/>
              <a:buAutoNum type="arabicPeriod"/>
            </a:pPr>
            <a:r>
              <a:rPr lang="zh-CN" altLang="en-US" sz="2000" b="1" dirty="0" smtClean="0"/>
              <a:t>商标证书 </a:t>
            </a:r>
            <a:r>
              <a:rPr lang="en-US" sz="2000" b="1" dirty="0" smtClean="0"/>
              <a:t>Trademark certificate</a:t>
            </a:r>
            <a:endParaRPr lang="zh-CN" altLang="en-US" sz="2000" dirty="0" smtClean="0"/>
          </a:p>
          <a:p>
            <a:pPr marL="457200" lvl="0" indent="-457200">
              <a:lnSpc>
                <a:spcPct val="150000"/>
              </a:lnSpc>
              <a:buFont typeface="+mj-lt"/>
              <a:buAutoNum type="arabicPeriod"/>
            </a:pPr>
            <a:r>
              <a:rPr lang="zh-CN" altLang="en-US" sz="2000" dirty="0" smtClean="0"/>
              <a:t>来自品牌持有公司的分销商的所有权 （如果品牌持有者不是分销商） </a:t>
            </a:r>
            <a:r>
              <a:rPr lang="en-US" sz="2000" dirty="0" smtClean="0"/>
              <a:t>Distributor ownership from brand owner if the brand owner is not the distributor. </a:t>
            </a:r>
            <a:endParaRPr lang="zh-CN" altLang="en-US" sz="2000" dirty="0" smtClean="0"/>
          </a:p>
          <a:p>
            <a:pPr marL="457200" lvl="0" indent="-457200">
              <a:lnSpc>
                <a:spcPct val="150000"/>
              </a:lnSpc>
              <a:buFont typeface="+mj-lt"/>
              <a:buAutoNum type="arabicPeriod"/>
            </a:pPr>
            <a:r>
              <a:rPr lang="zh-CN" altLang="en-US" sz="2000" dirty="0" smtClean="0"/>
              <a:t>来自阿联酋贸易商的电子合规声明 </a:t>
            </a:r>
            <a:r>
              <a:rPr lang="en-US" sz="2000" dirty="0" smtClean="0"/>
              <a:t>Electronic declaration of conformity from UAE trader- [</a:t>
            </a:r>
            <a:r>
              <a:rPr lang="en-US" sz="2000" dirty="0" smtClean="0">
                <a:solidFill>
                  <a:srgbClr val="5A8FDC"/>
                </a:solidFill>
              </a:rPr>
              <a:t>Template will be shared upon finalizing products.]</a:t>
            </a:r>
            <a:endParaRPr lang="zh-CN" altLang="en-US" sz="2000" dirty="0" smtClean="0">
              <a:solidFill>
                <a:srgbClr val="5A8FDC"/>
              </a:solidFill>
            </a:endParaRPr>
          </a:p>
          <a:p>
            <a:pPr>
              <a:lnSpc>
                <a:spcPct val="150000"/>
              </a:lnSpc>
            </a:pPr>
            <a:endParaRPr lang="zh-CN" altLang="en-US" sz="2000" dirty="0">
              <a:latin typeface="+mn-ea"/>
            </a:endParaRPr>
          </a:p>
        </p:txBody>
      </p:sp>
      <p:sp>
        <p:nvSpPr>
          <p:cNvPr id="18" name="矩形 17"/>
          <p:cNvSpPr/>
          <p:nvPr/>
        </p:nvSpPr>
        <p:spPr>
          <a:xfrm>
            <a:off x="1255594" y="1132764"/>
            <a:ext cx="3207224"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pPr algn="ctr"/>
            <a:r>
              <a:rPr lang="en-US" b="1" dirty="0" smtClean="0"/>
              <a:t>FOR LABEL CERTIFICATE:</a:t>
            </a:r>
            <a:endParaRPr lang="zh-CN" altLang="en-US" dirty="0" smtClean="0"/>
          </a:p>
          <a:p>
            <a:pPr algn="ctr"/>
            <a:endParaRPr lang="zh-CN" altLang="en-US" dirty="0"/>
          </a:p>
        </p:txBody>
      </p:sp>
      <p:sp>
        <p:nvSpPr>
          <p:cNvPr id="7" name="TextBox 6"/>
          <p:cNvSpPr txBox="1"/>
          <p:nvPr/>
        </p:nvSpPr>
        <p:spPr>
          <a:xfrm>
            <a:off x="1460500" y="6197600"/>
            <a:ext cx="8135560" cy="369332"/>
          </a:xfrm>
          <a:prstGeom prst="rect">
            <a:avLst/>
          </a:prstGeom>
          <a:noFill/>
        </p:spPr>
        <p:txBody>
          <a:bodyPr wrap="none" rtlCol="0">
            <a:spAutoFit/>
          </a:bodyPr>
          <a:lstStyle/>
          <a:p>
            <a:r>
              <a:rPr lang="zh-CN" altLang="en-US" dirty="0" smtClean="0">
                <a:solidFill>
                  <a:srgbClr val="FF0000"/>
                </a:solidFill>
              </a:rPr>
              <a:t>备注</a:t>
            </a:r>
            <a:r>
              <a:rPr lang="en-US" altLang="zh-CN" dirty="0" smtClean="0">
                <a:solidFill>
                  <a:srgbClr val="FF0000"/>
                </a:solidFill>
              </a:rPr>
              <a:t>:</a:t>
            </a:r>
            <a:r>
              <a:rPr lang="zh-CN" altLang="en-US" dirty="0" smtClean="0">
                <a:solidFill>
                  <a:srgbClr val="FF0000"/>
                </a:solidFill>
              </a:rPr>
              <a:t>一个申请只能针对一个</a:t>
            </a:r>
            <a:r>
              <a:rPr lang="en-US" altLang="zh-CN" dirty="0" smtClean="0">
                <a:solidFill>
                  <a:srgbClr val="FF0000"/>
                </a:solidFill>
              </a:rPr>
              <a:t>SKU; </a:t>
            </a:r>
            <a:r>
              <a:rPr lang="zh-CN" altLang="en-US" dirty="0" smtClean="0">
                <a:solidFill>
                  <a:srgbClr val="FF0000"/>
                </a:solidFill>
              </a:rPr>
              <a:t>申请后</a:t>
            </a:r>
            <a:r>
              <a:rPr lang="en-US" altLang="zh-CN" dirty="0" smtClean="0">
                <a:solidFill>
                  <a:srgbClr val="FF0000"/>
                </a:solidFill>
              </a:rPr>
              <a:t>6</a:t>
            </a:r>
            <a:r>
              <a:rPr lang="zh-CN" altLang="en-US" dirty="0" smtClean="0">
                <a:solidFill>
                  <a:srgbClr val="FF0000"/>
                </a:solidFill>
              </a:rPr>
              <a:t>个月没有完成注册将会取消该注册。</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3" y="1641244"/>
            <a:ext cx="10258569" cy="6524863"/>
          </a:xfrm>
          <a:prstGeom prst="rect">
            <a:avLst/>
          </a:prstGeom>
        </p:spPr>
        <p:txBody>
          <a:bodyPr wrap="square">
            <a:spAutoFit/>
          </a:bodyPr>
          <a:lstStyle/>
          <a:p>
            <a:pPr marL="342900" lvl="0" indent="-342900">
              <a:buFont typeface="+mj-lt"/>
              <a:buAutoNum type="arabicPeriod"/>
            </a:pPr>
            <a:r>
              <a:rPr lang="en-US" b="1" dirty="0" smtClean="0"/>
              <a:t>ISO 9001 certificate or QMS Manual from liquid manufacturer-</a:t>
            </a:r>
            <a:r>
              <a:rPr lang="en-US" b="1" i="1" dirty="0" smtClean="0"/>
              <a:t>[Note: ISO 9001 certificate shall be submitted at the time of renewal]</a:t>
            </a:r>
          </a:p>
          <a:p>
            <a:r>
              <a:rPr lang="zh-CN" altLang="en-US" sz="1600" dirty="0" smtClean="0"/>
              <a:t>      烟油制造商的</a:t>
            </a:r>
            <a:r>
              <a:rPr lang="en-US" altLang="zh-CN" sz="1600" dirty="0" smtClean="0"/>
              <a:t>ISO 9001</a:t>
            </a:r>
            <a:r>
              <a:rPr lang="zh-CN" altLang="en-US" sz="1600" dirty="0" smtClean="0"/>
              <a:t>证书或质量管理体系手册</a:t>
            </a:r>
            <a:r>
              <a:rPr lang="en-US" altLang="zh-CN" sz="1600" dirty="0" smtClean="0"/>
              <a:t>-[</a:t>
            </a:r>
            <a:r>
              <a:rPr lang="zh-CN" altLang="en-US" sz="1600" dirty="0" smtClean="0"/>
              <a:t>注</a:t>
            </a:r>
            <a:r>
              <a:rPr lang="en-US" altLang="zh-CN" sz="1600" dirty="0" smtClean="0"/>
              <a:t>:ISO 9001</a:t>
            </a:r>
            <a:r>
              <a:rPr lang="zh-CN" altLang="en-US" sz="1600" dirty="0" smtClean="0"/>
              <a:t>证书应在证书更新时提交</a:t>
            </a:r>
            <a:r>
              <a:rPr lang="en-US" altLang="zh-CN" sz="1600" dirty="0" smtClean="0"/>
              <a:t>] </a:t>
            </a:r>
            <a:endParaRPr lang="zh-CN" altLang="en-US" sz="1600" dirty="0" smtClean="0"/>
          </a:p>
          <a:p>
            <a:pPr marL="342900" lvl="0" indent="-342900">
              <a:buFont typeface="+mj-lt"/>
              <a:buAutoNum type="arabicPeriod"/>
            </a:pPr>
            <a:endParaRPr lang="zh-CN" altLang="en-US" sz="1600" dirty="0" smtClean="0"/>
          </a:p>
          <a:p>
            <a:pPr marL="342900" lvl="0" indent="-342900"/>
            <a:r>
              <a:rPr lang="en-US" b="1" dirty="0" smtClean="0"/>
              <a:t>2. Test report from an ISO 17025 accredited laboratory for the following parameters as per UAE.S 5030 </a:t>
            </a:r>
          </a:p>
          <a:p>
            <a:pPr marL="342900" lvl="0" indent="-342900"/>
            <a:r>
              <a:rPr lang="zh-CN" altLang="en-US" sz="1600" dirty="0" smtClean="0"/>
              <a:t>     来自</a:t>
            </a:r>
            <a:r>
              <a:rPr lang="en-US" altLang="zh-CN" sz="1600" dirty="0" smtClean="0"/>
              <a:t>ISO 17025</a:t>
            </a:r>
            <a:r>
              <a:rPr lang="zh-CN" altLang="en-US" sz="1600" dirty="0" smtClean="0"/>
              <a:t>认可实验室的测试报告（根据阿联酋</a:t>
            </a:r>
            <a:r>
              <a:rPr lang="en-US" sz="1600" b="1" dirty="0" smtClean="0"/>
              <a:t> UAE.S 5030</a:t>
            </a:r>
            <a:r>
              <a:rPr lang="zh-CN" altLang="en-US" sz="1600" dirty="0" smtClean="0"/>
              <a:t>的要求，测试以下项目）</a:t>
            </a:r>
          </a:p>
          <a:p>
            <a:pPr lvl="1"/>
            <a:r>
              <a:rPr lang="en-US" dirty="0" smtClean="0"/>
              <a:t>Nicotine Concentration </a:t>
            </a:r>
            <a:r>
              <a:rPr lang="zh-CN" altLang="en-US" dirty="0" smtClean="0"/>
              <a:t>尼古丁浓度 </a:t>
            </a:r>
            <a:r>
              <a:rPr lang="en-US" dirty="0" smtClean="0"/>
              <a:t> </a:t>
            </a:r>
            <a:endParaRPr lang="zh-CN" altLang="en-US" sz="1600" dirty="0" smtClean="0"/>
          </a:p>
          <a:p>
            <a:pPr lvl="1"/>
            <a:r>
              <a:rPr lang="en-US" dirty="0" smtClean="0"/>
              <a:t>Caffeine </a:t>
            </a:r>
            <a:r>
              <a:rPr lang="zh-CN" altLang="en-US" dirty="0" smtClean="0"/>
              <a:t>咖啡因 </a:t>
            </a:r>
            <a:endParaRPr lang="zh-CN" altLang="en-US" sz="1600" dirty="0" smtClean="0"/>
          </a:p>
          <a:p>
            <a:pPr lvl="1"/>
            <a:r>
              <a:rPr lang="en-US" dirty="0" err="1" smtClean="0"/>
              <a:t>Taurine</a:t>
            </a:r>
            <a:r>
              <a:rPr lang="en-US" dirty="0" smtClean="0"/>
              <a:t> </a:t>
            </a:r>
            <a:r>
              <a:rPr lang="zh-CN" altLang="en-US" dirty="0" smtClean="0"/>
              <a:t>牛磺酸</a:t>
            </a:r>
            <a:endParaRPr lang="zh-CN" altLang="en-US" sz="1600" dirty="0" smtClean="0"/>
          </a:p>
          <a:p>
            <a:pPr lvl="1"/>
            <a:r>
              <a:rPr lang="en-US" dirty="0" smtClean="0"/>
              <a:t>Colorings if declared in the list of ingredients.   </a:t>
            </a:r>
            <a:r>
              <a:rPr lang="zh-CN" altLang="en-US" dirty="0" smtClean="0"/>
              <a:t>色素（如果在配料表中有声明）。 </a:t>
            </a:r>
            <a:endParaRPr lang="zh-CN" altLang="en-US" sz="1600" dirty="0" smtClean="0"/>
          </a:p>
          <a:p>
            <a:pPr lvl="1"/>
            <a:r>
              <a:rPr lang="en-US" dirty="0" smtClean="0"/>
              <a:t>Ethylene Glycol </a:t>
            </a:r>
            <a:r>
              <a:rPr lang="zh-CN" altLang="en-US" dirty="0" smtClean="0"/>
              <a:t>乙二醇 </a:t>
            </a:r>
            <a:endParaRPr lang="zh-CN" altLang="en-US" sz="1600" dirty="0" smtClean="0"/>
          </a:p>
          <a:p>
            <a:pPr lvl="1"/>
            <a:r>
              <a:rPr lang="en-US" dirty="0" smtClean="0"/>
              <a:t>Diethyl glycol </a:t>
            </a:r>
            <a:r>
              <a:rPr lang="zh-CN" altLang="en-US" dirty="0" smtClean="0"/>
              <a:t>二甘醇</a:t>
            </a:r>
            <a:endParaRPr lang="zh-CN" altLang="en-US" sz="1600" dirty="0" smtClean="0"/>
          </a:p>
          <a:p>
            <a:pPr lvl="1"/>
            <a:r>
              <a:rPr lang="en-US" dirty="0" smtClean="0"/>
              <a:t>Formaldehyde </a:t>
            </a:r>
            <a:r>
              <a:rPr lang="zh-CN" altLang="en-US" dirty="0" smtClean="0"/>
              <a:t>甲醛</a:t>
            </a:r>
            <a:endParaRPr lang="zh-CN" altLang="en-US" sz="1600" dirty="0" smtClean="0"/>
          </a:p>
          <a:p>
            <a:pPr lvl="1"/>
            <a:r>
              <a:rPr lang="en-US" dirty="0" smtClean="0"/>
              <a:t>Acetone </a:t>
            </a:r>
            <a:r>
              <a:rPr lang="zh-CN" altLang="en-US" dirty="0" smtClean="0"/>
              <a:t>丙酮 </a:t>
            </a:r>
            <a:endParaRPr lang="zh-CN" altLang="en-US" sz="1600" dirty="0" smtClean="0"/>
          </a:p>
          <a:p>
            <a:pPr lvl="1"/>
            <a:r>
              <a:rPr lang="en-US" dirty="0" smtClean="0"/>
              <a:t>Residues of heavy metals: Lead, Cadmium, Mercury, Chromium, Nicke</a:t>
            </a:r>
            <a:r>
              <a:rPr lang="en-US" altLang="zh-CN" dirty="0" smtClean="0"/>
              <a:t>l</a:t>
            </a:r>
            <a:r>
              <a:rPr lang="en-US" dirty="0" smtClean="0"/>
              <a:t>, Iron, Arsenic, and Tin   </a:t>
            </a:r>
            <a:r>
              <a:rPr lang="zh-CN" altLang="en-US" dirty="0" smtClean="0"/>
              <a:t>重金属残留物</a:t>
            </a:r>
            <a:r>
              <a:rPr lang="en-US" altLang="zh-CN" dirty="0" smtClean="0"/>
              <a:t>:</a:t>
            </a:r>
            <a:r>
              <a:rPr lang="zh-CN" altLang="en-US" dirty="0" smtClean="0"/>
              <a:t>铅、镉、汞、铬、镍、铁、砷和锡</a:t>
            </a:r>
            <a:endParaRPr lang="en-US" altLang="zh-CN" dirty="0" smtClean="0"/>
          </a:p>
          <a:p>
            <a:pPr lvl="1"/>
            <a:endParaRPr lang="en-US" altLang="zh-CN" dirty="0" smtClean="0"/>
          </a:p>
          <a:p>
            <a:r>
              <a:rPr lang="zh-CN" altLang="en-US" dirty="0" smtClean="0">
                <a:solidFill>
                  <a:srgbClr val="FF0000"/>
                </a:solidFill>
              </a:rPr>
              <a:t>注</a:t>
            </a:r>
            <a:r>
              <a:rPr lang="en-US" altLang="zh-CN" dirty="0" smtClean="0">
                <a:solidFill>
                  <a:srgbClr val="FF0000"/>
                </a:solidFill>
              </a:rPr>
              <a:t>:</a:t>
            </a:r>
            <a:r>
              <a:rPr lang="zh-CN" altLang="en-US" dirty="0" smtClean="0">
                <a:solidFill>
                  <a:srgbClr val="FF0000"/>
                </a:solidFill>
              </a:rPr>
              <a:t>换证时需提交完整的检测报告 ；不同的口味</a:t>
            </a:r>
            <a:r>
              <a:rPr lang="en-US" altLang="zh-CN" dirty="0" smtClean="0">
                <a:solidFill>
                  <a:srgbClr val="FF0000"/>
                </a:solidFill>
              </a:rPr>
              <a:t>/</a:t>
            </a:r>
            <a:r>
              <a:rPr lang="zh-CN" altLang="en-US" dirty="0" smtClean="0">
                <a:solidFill>
                  <a:srgbClr val="FF0000"/>
                </a:solidFill>
              </a:rPr>
              <a:t>配方</a:t>
            </a:r>
            <a:r>
              <a:rPr lang="en-US" altLang="zh-CN" dirty="0" smtClean="0">
                <a:solidFill>
                  <a:srgbClr val="FF0000"/>
                </a:solidFill>
              </a:rPr>
              <a:t>/</a:t>
            </a:r>
            <a:r>
              <a:rPr lang="zh-CN" altLang="en-US" dirty="0" smtClean="0">
                <a:solidFill>
                  <a:srgbClr val="FF0000"/>
                </a:solidFill>
              </a:rPr>
              <a:t>尼古丁强度需要单独做检测。</a:t>
            </a:r>
          </a:p>
          <a:p>
            <a:pPr lvl="1"/>
            <a:endParaRPr lang="zh-CN" altLang="en-US" dirty="0" smtClean="0"/>
          </a:p>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18" name="矩形 17"/>
          <p:cNvSpPr/>
          <p:nvPr/>
        </p:nvSpPr>
        <p:spPr>
          <a:xfrm>
            <a:off x="1241079" y="1132764"/>
            <a:ext cx="4782349"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r>
              <a:rPr lang="en-US" b="1" dirty="0" smtClean="0"/>
              <a:t>FOR </a:t>
            </a:r>
            <a:r>
              <a:rPr lang="en-US" altLang="zh-CN" b="1" dirty="0" smtClean="0"/>
              <a:t>PRODUCT</a:t>
            </a:r>
            <a:r>
              <a:rPr lang="zh-CN" altLang="en-US" b="1" dirty="0" smtClean="0"/>
              <a:t>（烟油）</a:t>
            </a:r>
            <a:r>
              <a:rPr lang="en-US" altLang="zh-CN" b="1" dirty="0" smtClean="0"/>
              <a:t>  </a:t>
            </a:r>
            <a:r>
              <a:rPr lang="en-US" b="1" dirty="0" smtClean="0"/>
              <a:t>CERTIFICATE:</a:t>
            </a:r>
            <a:endParaRPr lang="zh-CN" altLang="en-US" dirty="0" smtClean="0"/>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18" name="矩形 17"/>
          <p:cNvSpPr/>
          <p:nvPr/>
        </p:nvSpPr>
        <p:spPr>
          <a:xfrm>
            <a:off x="518601" y="1091820"/>
            <a:ext cx="4735569"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r>
              <a:rPr lang="en-US" b="1" dirty="0" smtClean="0"/>
              <a:t>FOR </a:t>
            </a:r>
            <a:r>
              <a:rPr lang="en-US" altLang="zh-CN" b="1" dirty="0" smtClean="0"/>
              <a:t>PRODUCT </a:t>
            </a:r>
            <a:r>
              <a:rPr lang="zh-CN" altLang="en-US" b="1" dirty="0" smtClean="0"/>
              <a:t>（烟油）</a:t>
            </a:r>
            <a:r>
              <a:rPr lang="en-US" altLang="zh-CN" b="1" dirty="0" smtClean="0"/>
              <a:t> </a:t>
            </a:r>
            <a:r>
              <a:rPr lang="en-US" b="1" dirty="0" smtClean="0"/>
              <a:t>CERTIFICATE:</a:t>
            </a:r>
            <a:endParaRPr lang="zh-CN" altLang="en-US" dirty="0" smtClean="0"/>
          </a:p>
          <a:p>
            <a:pPr algn="ctr"/>
            <a:endParaRPr lang="zh-CN" altLang="en-US" dirty="0"/>
          </a:p>
        </p:txBody>
      </p:sp>
      <p:sp>
        <p:nvSpPr>
          <p:cNvPr id="7" name="矩形 6"/>
          <p:cNvSpPr/>
          <p:nvPr/>
        </p:nvSpPr>
        <p:spPr>
          <a:xfrm>
            <a:off x="368491" y="1582842"/>
            <a:ext cx="11546010" cy="5632311"/>
          </a:xfrm>
          <a:prstGeom prst="rect">
            <a:avLst/>
          </a:prstGeom>
        </p:spPr>
        <p:txBody>
          <a:bodyPr wrap="square">
            <a:spAutoFit/>
          </a:bodyPr>
          <a:lstStyle/>
          <a:p>
            <a:pPr lvl="0"/>
            <a:r>
              <a:rPr lang="en-US" b="1" dirty="0" smtClean="0"/>
              <a:t>1.</a:t>
            </a:r>
            <a:r>
              <a:rPr lang="en-US" dirty="0" smtClean="0"/>
              <a:t>Declaration from the manufacture for not adding the prohibited materials mentioned in clause 4.1.11 from liquid manufacturer.- [Template will be shared upon finalizing products.]</a:t>
            </a:r>
          </a:p>
          <a:p>
            <a:pPr lvl="0"/>
            <a:endParaRPr lang="zh-CN" altLang="en-US" dirty="0" smtClean="0"/>
          </a:p>
          <a:p>
            <a:pPr lvl="0"/>
            <a:r>
              <a:rPr lang="en-US" b="1" dirty="0" smtClean="0"/>
              <a:t>2.</a:t>
            </a:r>
            <a:r>
              <a:rPr lang="en-US" dirty="0" smtClean="0"/>
              <a:t>Declaration of compliance with standard UAE.S: GSO ISO 8317 Resistant packaging for children from liquid brand owner/packaging.- [ Template will be shared upon finalizing products.]</a:t>
            </a:r>
          </a:p>
          <a:p>
            <a:pPr lvl="0"/>
            <a:endParaRPr lang="zh-CN" altLang="en-US" dirty="0" smtClean="0"/>
          </a:p>
          <a:p>
            <a:pPr lvl="0"/>
            <a:r>
              <a:rPr lang="en-US" b="1" dirty="0" smtClean="0"/>
              <a:t>3.</a:t>
            </a:r>
            <a:r>
              <a:rPr lang="en-US" dirty="0" smtClean="0"/>
              <a:t>Data on doses and nicotine intake when consumed in normal or reasonably expected conditions from liquid manufacturer. - [Template will be shared upon finalizing products.]</a:t>
            </a:r>
          </a:p>
          <a:p>
            <a:pPr lvl="0"/>
            <a:endParaRPr lang="zh-CN" altLang="en-US" dirty="0" smtClean="0"/>
          </a:p>
          <a:p>
            <a:pPr lvl="0"/>
            <a:r>
              <a:rPr lang="en-US" b="1" dirty="0" smtClean="0"/>
              <a:t>4.</a:t>
            </a:r>
            <a:r>
              <a:rPr lang="en-US" dirty="0" smtClean="0"/>
              <a:t>Declaration of the validity period mentioned on the product label. [Template will be shared upon finalizing products.]</a:t>
            </a:r>
          </a:p>
          <a:p>
            <a:pPr lvl="0"/>
            <a:endParaRPr lang="zh-CN" altLang="en-US" dirty="0" smtClean="0"/>
          </a:p>
          <a:p>
            <a:pPr lvl="0"/>
            <a:r>
              <a:rPr lang="en-US" b="1" dirty="0" smtClean="0"/>
              <a:t>5.</a:t>
            </a:r>
            <a:r>
              <a:rPr lang="en-US" dirty="0" smtClean="0"/>
              <a:t>Risk assessment studies of the consumable part of the products from liquid manufacturer in their letterhead, stamped &amp; signed - [For requirement 5 &amp; 6 a combined template will be shared]. </a:t>
            </a:r>
          </a:p>
          <a:p>
            <a:pPr lvl="0"/>
            <a:endParaRPr lang="zh-CN" altLang="en-US" dirty="0" smtClean="0"/>
          </a:p>
          <a:p>
            <a:pPr lvl="0"/>
            <a:r>
              <a:rPr lang="en-US" b="1" dirty="0" smtClean="0"/>
              <a:t>6.</a:t>
            </a:r>
            <a:r>
              <a:rPr lang="en-US" dirty="0" smtClean="0"/>
              <a:t>List of the ingredients in descending order including the followings: </a:t>
            </a:r>
            <a:r>
              <a:rPr lang="en-US" b="1" dirty="0" smtClean="0"/>
              <a:t>percentage</a:t>
            </a:r>
            <a:r>
              <a:rPr lang="en-US" dirty="0" smtClean="0"/>
              <a:t> of each, commercial </a:t>
            </a:r>
            <a:r>
              <a:rPr lang="en-US" b="1" dirty="0" smtClean="0"/>
              <a:t>name of the ingredients</a:t>
            </a:r>
            <a:r>
              <a:rPr lang="en-US" dirty="0" smtClean="0"/>
              <a:t>, their </a:t>
            </a:r>
            <a:r>
              <a:rPr lang="en-US" b="1" dirty="0" smtClean="0"/>
              <a:t>functionality</a:t>
            </a:r>
            <a:r>
              <a:rPr lang="en-US" dirty="0" smtClean="0"/>
              <a:t>, </a:t>
            </a:r>
            <a:r>
              <a:rPr lang="en-US" b="1" dirty="0" smtClean="0"/>
              <a:t>the emission</a:t>
            </a:r>
            <a:r>
              <a:rPr lang="en-US" dirty="0" smtClean="0"/>
              <a:t> related to each ingredient and the </a:t>
            </a:r>
            <a:r>
              <a:rPr lang="en-US" b="1" dirty="0" smtClean="0"/>
              <a:t>toxicity</a:t>
            </a:r>
            <a:r>
              <a:rPr lang="en-US" dirty="0" smtClean="0"/>
              <a:t> including literature data- [For requirement 5 &amp; 6 a combined template will be shared]. Please have it in the letter head of liquid manufacturer in their stamped &amp; signed.</a:t>
            </a:r>
            <a:endParaRPr lang="zh-CN" altLang="en-US" dirty="0" smtClean="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18" name="矩形 17"/>
          <p:cNvSpPr/>
          <p:nvPr/>
        </p:nvSpPr>
        <p:spPr>
          <a:xfrm>
            <a:off x="907257" y="1132764"/>
            <a:ext cx="5000063"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r>
              <a:rPr lang="en-US" b="1" dirty="0" smtClean="0"/>
              <a:t>FOR </a:t>
            </a:r>
            <a:r>
              <a:rPr lang="en-US" altLang="zh-CN" b="1" dirty="0" smtClean="0"/>
              <a:t>PRODUCT</a:t>
            </a:r>
            <a:r>
              <a:rPr lang="zh-CN" altLang="en-US" b="1" dirty="0" smtClean="0"/>
              <a:t> （烟油）</a:t>
            </a:r>
            <a:r>
              <a:rPr lang="en-US" altLang="zh-CN" b="1" dirty="0" smtClean="0"/>
              <a:t>  </a:t>
            </a:r>
            <a:r>
              <a:rPr lang="en-US" b="1" dirty="0" smtClean="0"/>
              <a:t>CERTIFICATE:</a:t>
            </a:r>
            <a:endParaRPr lang="zh-CN" altLang="en-US" dirty="0" smtClean="0"/>
          </a:p>
          <a:p>
            <a:pPr algn="ctr"/>
            <a:endParaRPr lang="zh-CN" altLang="en-US" dirty="0"/>
          </a:p>
        </p:txBody>
      </p:sp>
      <p:sp>
        <p:nvSpPr>
          <p:cNvPr id="7" name="矩形 6"/>
          <p:cNvSpPr/>
          <p:nvPr/>
        </p:nvSpPr>
        <p:spPr>
          <a:xfrm>
            <a:off x="368491" y="1746618"/>
            <a:ext cx="11546010" cy="4247317"/>
          </a:xfrm>
          <a:prstGeom prst="rect">
            <a:avLst/>
          </a:prstGeom>
        </p:spPr>
        <p:txBody>
          <a:bodyPr wrap="square">
            <a:spAutoFit/>
          </a:bodyPr>
          <a:lstStyle/>
          <a:p>
            <a:pPr lvl="0"/>
            <a:r>
              <a:rPr lang="en-US" altLang="zh-CN" dirty="0" smtClean="0"/>
              <a:t>1.</a:t>
            </a:r>
            <a:r>
              <a:rPr lang="zh-CN" altLang="en-US" dirty="0" smtClean="0"/>
              <a:t>烟油制造商声明：未添加</a:t>
            </a:r>
            <a:r>
              <a:rPr lang="en-US" b="1" dirty="0" smtClean="0"/>
              <a:t>UAE.S 5030</a:t>
            </a:r>
            <a:r>
              <a:rPr lang="zh-CN" altLang="en-US" dirty="0" smtClean="0"/>
              <a:t>第</a:t>
            </a:r>
            <a:r>
              <a:rPr lang="en-US" altLang="zh-CN" dirty="0" smtClean="0"/>
              <a:t>4.1.11</a:t>
            </a:r>
            <a:r>
              <a:rPr lang="zh-CN" altLang="en-US" dirty="0" smtClean="0"/>
              <a:t>条中提到的禁用物质。</a:t>
            </a:r>
            <a:r>
              <a:rPr lang="en-US" altLang="zh-CN" dirty="0" smtClean="0"/>
              <a:t>[</a:t>
            </a:r>
            <a:r>
              <a:rPr lang="zh-CN" altLang="en-US" dirty="0" smtClean="0"/>
              <a:t>模板将在产品定稿后共享。</a:t>
            </a:r>
            <a:r>
              <a:rPr lang="en-US" altLang="zh-CN" dirty="0" smtClean="0"/>
              <a:t>]</a:t>
            </a:r>
          </a:p>
          <a:p>
            <a:pPr lvl="0"/>
            <a:endParaRPr lang="zh-CN" altLang="en-US" dirty="0" smtClean="0"/>
          </a:p>
          <a:p>
            <a:pPr lvl="0"/>
            <a:r>
              <a:rPr lang="en-US" altLang="zh-CN" dirty="0" smtClean="0"/>
              <a:t>2.</a:t>
            </a:r>
            <a:r>
              <a:rPr lang="zh-CN" altLang="en-US" dirty="0" smtClean="0"/>
              <a:t>来自品牌所有者的符合阿联酋标准的声明：</a:t>
            </a:r>
            <a:r>
              <a:rPr lang="en-US" altLang="zh-CN" dirty="0" smtClean="0"/>
              <a:t>S: GSO ISO 8317</a:t>
            </a:r>
            <a:r>
              <a:rPr lang="zh-CN" altLang="en-US" dirty="0" smtClean="0"/>
              <a:t>儿童液体耐腐蚀包装。</a:t>
            </a:r>
            <a:r>
              <a:rPr lang="en-US" altLang="zh-CN" dirty="0" smtClean="0"/>
              <a:t>[</a:t>
            </a:r>
            <a:r>
              <a:rPr lang="zh-CN" altLang="en-US" dirty="0" smtClean="0"/>
              <a:t>模板将在产品定稿后共享。</a:t>
            </a:r>
            <a:r>
              <a:rPr lang="en-US" altLang="zh-CN" dirty="0" smtClean="0"/>
              <a:t>]</a:t>
            </a:r>
          </a:p>
          <a:p>
            <a:pPr lvl="0"/>
            <a:endParaRPr lang="zh-CN" altLang="en-US" dirty="0" smtClean="0"/>
          </a:p>
          <a:p>
            <a:pPr lvl="0"/>
            <a:r>
              <a:rPr lang="en-US" altLang="zh-CN" dirty="0" smtClean="0"/>
              <a:t>3.</a:t>
            </a:r>
            <a:r>
              <a:rPr lang="zh-CN" altLang="en-US" dirty="0" smtClean="0"/>
              <a:t>烟油生产商提供的在正常或合理预期条件下摄入的剂量和尼古丁摄入量数据。</a:t>
            </a:r>
            <a:endParaRPr lang="en-US" altLang="zh-CN" dirty="0" smtClean="0"/>
          </a:p>
          <a:p>
            <a:pPr lvl="0"/>
            <a:endParaRPr lang="zh-CN" altLang="en-US" dirty="0" smtClean="0"/>
          </a:p>
          <a:p>
            <a:pPr lvl="0"/>
            <a:r>
              <a:rPr lang="en-US" altLang="zh-CN" dirty="0" smtClean="0"/>
              <a:t>4.</a:t>
            </a:r>
            <a:r>
              <a:rPr lang="zh-CN" altLang="en-US" dirty="0" smtClean="0"/>
              <a:t>产品标签上注明的有效期声明。</a:t>
            </a:r>
            <a:r>
              <a:rPr lang="en-US" altLang="zh-CN" dirty="0" smtClean="0"/>
              <a:t>[</a:t>
            </a:r>
            <a:r>
              <a:rPr lang="zh-CN" altLang="en-US" dirty="0" smtClean="0"/>
              <a:t>模板将在产品定稿后共享。</a:t>
            </a:r>
            <a:r>
              <a:rPr lang="en-US" altLang="zh-CN" dirty="0" smtClean="0"/>
              <a:t>]</a:t>
            </a:r>
          </a:p>
          <a:p>
            <a:pPr lvl="0"/>
            <a:endParaRPr lang="zh-CN" altLang="en-US" dirty="0" smtClean="0"/>
          </a:p>
          <a:p>
            <a:pPr lvl="0"/>
            <a:r>
              <a:rPr lang="en-US" dirty="0" smtClean="0"/>
              <a:t>5.</a:t>
            </a:r>
            <a:r>
              <a:rPr lang="zh-CN" altLang="en-US" dirty="0" smtClean="0"/>
              <a:t>来自烟油制造商的烟油风险评估研究，报告用其公司抬头，盖章并签名。</a:t>
            </a:r>
            <a:endParaRPr lang="en-US" altLang="zh-CN" dirty="0" smtClean="0"/>
          </a:p>
          <a:p>
            <a:pPr lvl="0"/>
            <a:endParaRPr lang="zh-CN" altLang="en-US" dirty="0" smtClean="0"/>
          </a:p>
          <a:p>
            <a:pPr lvl="0"/>
            <a:r>
              <a:rPr lang="en-US" altLang="zh-CN" dirty="0" smtClean="0"/>
              <a:t>6.</a:t>
            </a:r>
            <a:r>
              <a:rPr lang="zh-CN" altLang="en-US" dirty="0" smtClean="0"/>
              <a:t>成分列表，按降序排列，包括以下内容</a:t>
            </a:r>
            <a:r>
              <a:rPr lang="en-US" altLang="zh-CN" dirty="0" smtClean="0"/>
              <a:t>:</a:t>
            </a:r>
            <a:r>
              <a:rPr lang="zh-CN" altLang="en-US" dirty="0" smtClean="0"/>
              <a:t>每种成分的百分比，成分的商业名称，功能，与每种成分相关的释放物和毒性，包括文献数据。将其放在烟油制造商的信笺上，并加盖印章和签名。 </a:t>
            </a:r>
            <a:endParaRPr lang="en-US" dirty="0" smtClean="0"/>
          </a:p>
          <a:p>
            <a:pPr lvl="0"/>
            <a:r>
              <a:rPr lang="en-US" altLang="zh-CN" dirty="0" smtClean="0"/>
              <a:t>【</a:t>
            </a:r>
            <a:r>
              <a:rPr lang="zh-CN" altLang="en-US" dirty="0" smtClean="0"/>
              <a:t>对于第</a:t>
            </a:r>
            <a:r>
              <a:rPr lang="en-US" altLang="zh-CN" dirty="0" smtClean="0"/>
              <a:t>5~6</a:t>
            </a:r>
            <a:r>
              <a:rPr lang="zh-CN" altLang="en-US" dirty="0" smtClean="0"/>
              <a:t>条，将共享组合模板</a:t>
            </a:r>
            <a:r>
              <a:rPr lang="en-US" altLang="zh-CN" dirty="0" smtClean="0"/>
              <a:t>]</a:t>
            </a:r>
            <a:r>
              <a:rPr lang="zh-CN" altLang="en-US" dirty="0" smtClean="0"/>
              <a:t>。</a:t>
            </a:r>
          </a:p>
          <a:p>
            <a:endParaRPr lang="zh-CN" altLang="en-US" dirty="0"/>
          </a:p>
        </p:txBody>
      </p:sp>
      <p:sp>
        <p:nvSpPr>
          <p:cNvPr id="8" name="TextBox 7"/>
          <p:cNvSpPr txBox="1"/>
          <p:nvPr/>
        </p:nvSpPr>
        <p:spPr>
          <a:xfrm>
            <a:off x="609600" y="5849257"/>
            <a:ext cx="10738837" cy="369332"/>
          </a:xfrm>
          <a:prstGeom prst="rect">
            <a:avLst/>
          </a:prstGeom>
          <a:noFill/>
        </p:spPr>
        <p:txBody>
          <a:bodyPr wrap="none" rtlCol="0">
            <a:spAutoFit/>
          </a:bodyPr>
          <a:lstStyle/>
          <a:p>
            <a:r>
              <a:rPr lang="zh-CN" altLang="en-US" dirty="0" smtClean="0">
                <a:solidFill>
                  <a:srgbClr val="FF0000"/>
                </a:solidFill>
              </a:rPr>
              <a:t>备注</a:t>
            </a:r>
            <a:r>
              <a:rPr lang="en-US" altLang="zh-CN" dirty="0" smtClean="0">
                <a:solidFill>
                  <a:srgbClr val="FF0000"/>
                </a:solidFill>
              </a:rPr>
              <a:t>:</a:t>
            </a:r>
            <a:r>
              <a:rPr lang="zh-CN" altLang="en-US" dirty="0" smtClean="0">
                <a:solidFill>
                  <a:srgbClr val="FF0000"/>
                </a:solidFill>
              </a:rPr>
              <a:t>一个申请只能针对一个</a:t>
            </a:r>
            <a:r>
              <a:rPr lang="en-US" altLang="zh-CN" dirty="0" smtClean="0">
                <a:solidFill>
                  <a:srgbClr val="FF0000"/>
                </a:solidFill>
              </a:rPr>
              <a:t>SKU</a:t>
            </a:r>
            <a:r>
              <a:rPr lang="zh-CN" altLang="en-US" dirty="0" smtClean="0">
                <a:solidFill>
                  <a:srgbClr val="FF0000"/>
                </a:solidFill>
              </a:rPr>
              <a:t>（尼古丁浓度</a:t>
            </a:r>
            <a:r>
              <a:rPr lang="en-US" altLang="zh-CN" dirty="0" smtClean="0">
                <a:solidFill>
                  <a:srgbClr val="FF0000"/>
                </a:solidFill>
              </a:rPr>
              <a:t>/</a:t>
            </a:r>
            <a:r>
              <a:rPr lang="zh-CN" altLang="en-US" dirty="0" smtClean="0">
                <a:solidFill>
                  <a:srgbClr val="FF0000"/>
                </a:solidFill>
              </a:rPr>
              <a:t>口味</a:t>
            </a:r>
            <a:r>
              <a:rPr lang="en-US" altLang="zh-CN" dirty="0" smtClean="0">
                <a:solidFill>
                  <a:srgbClr val="FF0000"/>
                </a:solidFill>
              </a:rPr>
              <a:t>/</a:t>
            </a:r>
            <a:r>
              <a:rPr lang="zh-CN" altLang="en-US" dirty="0" smtClean="0">
                <a:solidFill>
                  <a:srgbClr val="FF0000"/>
                </a:solidFill>
              </a:rPr>
              <a:t>配方）；申请后</a:t>
            </a:r>
            <a:r>
              <a:rPr lang="en-US" altLang="zh-CN" dirty="0" smtClean="0">
                <a:solidFill>
                  <a:srgbClr val="FF0000"/>
                </a:solidFill>
              </a:rPr>
              <a:t>6</a:t>
            </a:r>
            <a:r>
              <a:rPr lang="zh-CN" altLang="en-US" dirty="0" smtClean="0">
                <a:solidFill>
                  <a:srgbClr val="FF0000"/>
                </a:solidFill>
              </a:rPr>
              <a:t>个月没有完成注册将会取消该注册</a:t>
            </a:r>
            <a:r>
              <a:rPr lang="en-US" altLang="zh-CN" dirty="0" smtClean="0">
                <a:solidFill>
                  <a:srgbClr val="FF0000"/>
                </a:solidFill>
              </a:rPr>
              <a:t>.</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18" name="矩形 17"/>
          <p:cNvSpPr/>
          <p:nvPr/>
        </p:nvSpPr>
        <p:spPr>
          <a:xfrm>
            <a:off x="1255594" y="1132764"/>
            <a:ext cx="3807726"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r>
              <a:rPr lang="en-US" b="1" dirty="0" smtClean="0"/>
              <a:t>FOR </a:t>
            </a:r>
            <a:r>
              <a:rPr lang="en-US" altLang="zh-CN" b="1" dirty="0" smtClean="0"/>
              <a:t>ROHS CERTIFICATE</a:t>
            </a:r>
            <a:r>
              <a:rPr lang="en-US" b="1" dirty="0" smtClean="0"/>
              <a:t>:</a:t>
            </a:r>
            <a:endParaRPr lang="zh-CN" altLang="en-US" dirty="0" smtClean="0"/>
          </a:p>
          <a:p>
            <a:pPr algn="ctr"/>
            <a:endParaRPr lang="zh-CN" altLang="en-US" dirty="0"/>
          </a:p>
        </p:txBody>
      </p:sp>
      <p:sp>
        <p:nvSpPr>
          <p:cNvPr id="7" name="矩形 6"/>
          <p:cNvSpPr/>
          <p:nvPr/>
        </p:nvSpPr>
        <p:spPr>
          <a:xfrm>
            <a:off x="1119131" y="1773914"/>
            <a:ext cx="11546010" cy="3970318"/>
          </a:xfrm>
          <a:prstGeom prst="rect">
            <a:avLst/>
          </a:prstGeom>
        </p:spPr>
        <p:txBody>
          <a:bodyPr wrap="square">
            <a:spAutoFit/>
          </a:bodyPr>
          <a:lstStyle/>
          <a:p>
            <a:r>
              <a:rPr lang="en-US" dirty="0" smtClean="0"/>
              <a:t>DOC (Declaration of Conformity) / </a:t>
            </a:r>
            <a:r>
              <a:rPr lang="en-US" altLang="zh-CN" dirty="0" smtClean="0"/>
              <a:t>DOC(</a:t>
            </a:r>
            <a:r>
              <a:rPr lang="zh-CN" altLang="en-US" dirty="0" smtClean="0"/>
              <a:t>合格声明</a:t>
            </a:r>
            <a:r>
              <a:rPr lang="en-US" altLang="zh-CN" dirty="0" smtClean="0"/>
              <a:t>) </a:t>
            </a:r>
          </a:p>
          <a:p>
            <a:pPr lvl="0"/>
            <a:endParaRPr lang="zh-CN" altLang="en-US" dirty="0" smtClean="0"/>
          </a:p>
          <a:p>
            <a:r>
              <a:rPr lang="en-US" b="1" dirty="0" err="1" smtClean="0"/>
              <a:t>RoHS</a:t>
            </a:r>
            <a:r>
              <a:rPr lang="en-US" b="1" dirty="0" smtClean="0"/>
              <a:t> Full Test Report /  </a:t>
            </a:r>
            <a:r>
              <a:rPr lang="en-US" altLang="zh-CN" dirty="0" err="1" smtClean="0"/>
              <a:t>RoHS</a:t>
            </a:r>
            <a:r>
              <a:rPr lang="zh-CN" altLang="en-US" dirty="0" smtClean="0"/>
              <a:t>完整测试报告 </a:t>
            </a:r>
          </a:p>
          <a:p>
            <a:pPr lvl="0"/>
            <a:endParaRPr lang="zh-CN" altLang="en-US" dirty="0" smtClean="0"/>
          </a:p>
          <a:p>
            <a:pPr lvl="0"/>
            <a:r>
              <a:rPr lang="en-US" dirty="0" smtClean="0"/>
              <a:t>Authorization Distribution Letter /</a:t>
            </a:r>
            <a:r>
              <a:rPr lang="zh-CN" altLang="en-US" dirty="0" smtClean="0"/>
              <a:t>授权分销函</a:t>
            </a:r>
          </a:p>
          <a:p>
            <a:r>
              <a:rPr lang="en-US" dirty="0" smtClean="0"/>
              <a:t>Trade License/ </a:t>
            </a:r>
            <a:r>
              <a:rPr lang="zh-CN" altLang="en-US" dirty="0" smtClean="0"/>
              <a:t>贸易许可证 </a:t>
            </a:r>
          </a:p>
          <a:p>
            <a:pPr lvl="0"/>
            <a:endParaRPr lang="zh-CN" altLang="en-US" dirty="0" smtClean="0"/>
          </a:p>
          <a:p>
            <a:r>
              <a:rPr lang="en-US" dirty="0" smtClean="0"/>
              <a:t>Trademark Certificate /</a:t>
            </a:r>
            <a:r>
              <a:rPr lang="zh-CN" altLang="en-US" dirty="0" smtClean="0"/>
              <a:t>商标证书 </a:t>
            </a:r>
          </a:p>
          <a:p>
            <a:pPr lvl="0"/>
            <a:endParaRPr lang="zh-CN" altLang="en-US" dirty="0" smtClean="0"/>
          </a:p>
          <a:p>
            <a:pPr lvl="0"/>
            <a:r>
              <a:rPr lang="en-US" dirty="0" smtClean="0"/>
              <a:t>PID (Product Identity Declaration)-applicable if the models tested/mentioned in the test report differ from the models for ECAS approval (from Manufacturer)- if applicable.</a:t>
            </a:r>
            <a:endParaRPr lang="en-US" altLang="zh-CN" dirty="0" smtClean="0"/>
          </a:p>
          <a:p>
            <a:r>
              <a:rPr lang="zh-CN" altLang="en-US" dirty="0" smtClean="0"/>
              <a:t>来自制造商的</a:t>
            </a:r>
            <a:r>
              <a:rPr lang="en-US" altLang="zh-CN" dirty="0" smtClean="0"/>
              <a:t>PID(</a:t>
            </a:r>
            <a:r>
              <a:rPr lang="zh-CN" altLang="en-US" dirty="0" smtClean="0"/>
              <a:t>产品标识声明</a:t>
            </a:r>
            <a:r>
              <a:rPr lang="en-US" altLang="zh-CN" dirty="0" smtClean="0"/>
              <a:t>)-</a:t>
            </a:r>
            <a:r>
              <a:rPr lang="zh-CN" altLang="en-US" dirty="0" smtClean="0"/>
              <a:t>适用于测试报告中测试</a:t>
            </a:r>
            <a:r>
              <a:rPr lang="en-US" altLang="zh-CN" dirty="0" smtClean="0"/>
              <a:t>/</a:t>
            </a:r>
            <a:r>
              <a:rPr lang="zh-CN" altLang="en-US" dirty="0" smtClean="0"/>
              <a:t>提及的型号</a:t>
            </a:r>
            <a:r>
              <a:rPr lang="en-US" altLang="zh-CN" dirty="0" smtClean="0"/>
              <a:t>,</a:t>
            </a:r>
            <a:r>
              <a:rPr lang="zh-CN" altLang="en-US" dirty="0" smtClean="0"/>
              <a:t>不同于</a:t>
            </a:r>
            <a:r>
              <a:rPr lang="en-US" altLang="zh-CN" dirty="0" smtClean="0"/>
              <a:t>ECAS</a:t>
            </a:r>
            <a:r>
              <a:rPr lang="zh-CN" altLang="en-US" dirty="0" smtClean="0"/>
              <a:t>批准的型号（如适用）。</a:t>
            </a:r>
          </a:p>
          <a:p>
            <a:pPr lvl="0"/>
            <a:endParaRPr lang="zh-CN" altLang="en-US" dirty="0" smtClean="0"/>
          </a:p>
          <a:p>
            <a:endParaRPr lang="zh-CN" altLang="en-US" dirty="0"/>
          </a:p>
        </p:txBody>
      </p:sp>
      <p:sp>
        <p:nvSpPr>
          <p:cNvPr id="8" name="TextBox 7"/>
          <p:cNvSpPr txBox="1"/>
          <p:nvPr/>
        </p:nvSpPr>
        <p:spPr>
          <a:xfrm>
            <a:off x="1181100" y="5524500"/>
            <a:ext cx="9690100" cy="646331"/>
          </a:xfrm>
          <a:prstGeom prst="rect">
            <a:avLst/>
          </a:prstGeom>
          <a:noFill/>
        </p:spPr>
        <p:txBody>
          <a:bodyPr wrap="square" rtlCol="0">
            <a:spAutoFit/>
          </a:bodyPr>
          <a:lstStyle/>
          <a:p>
            <a:r>
              <a:rPr lang="zh-CN" altLang="en-US" dirty="0" smtClean="0">
                <a:solidFill>
                  <a:srgbClr val="FF0000"/>
                </a:solidFill>
              </a:rPr>
              <a:t>备注</a:t>
            </a:r>
            <a:r>
              <a:rPr lang="en-US" altLang="zh-CN" dirty="0" smtClean="0">
                <a:solidFill>
                  <a:srgbClr val="FF0000"/>
                </a:solidFill>
              </a:rPr>
              <a:t>:</a:t>
            </a:r>
            <a:r>
              <a:rPr lang="zh-CN" altLang="en-US" dirty="0" smtClean="0">
                <a:solidFill>
                  <a:srgbClr val="FF0000"/>
                </a:solidFill>
              </a:rPr>
              <a:t>一个申请只能针对一个类别的产品，同一个工厂、同一个品牌、同一份测试报告，最多</a:t>
            </a:r>
            <a:r>
              <a:rPr lang="en-US" altLang="zh-CN" dirty="0" smtClean="0">
                <a:solidFill>
                  <a:srgbClr val="FF0000"/>
                </a:solidFill>
              </a:rPr>
              <a:t>45 SKUs</a:t>
            </a:r>
            <a:r>
              <a:rPr lang="zh-CN" altLang="en-US" dirty="0" smtClean="0">
                <a:solidFill>
                  <a:srgbClr val="FF0000"/>
                </a:solidFill>
              </a:rPr>
              <a:t>（不同颜色</a:t>
            </a:r>
            <a:r>
              <a:rPr lang="en-US" altLang="zh-CN" dirty="0" smtClean="0">
                <a:solidFill>
                  <a:srgbClr val="FF0000"/>
                </a:solidFill>
              </a:rPr>
              <a:t>/</a:t>
            </a:r>
            <a:r>
              <a:rPr lang="zh-CN" altLang="en-US" dirty="0" smtClean="0">
                <a:solidFill>
                  <a:srgbClr val="FF0000"/>
                </a:solidFill>
              </a:rPr>
              <a:t>口味的电子烟烟具）</a:t>
            </a:r>
            <a:r>
              <a:rPr lang="en-US" altLang="zh-CN" dirty="0" smtClean="0">
                <a:solidFill>
                  <a:srgbClr val="FF0000"/>
                </a:solidFill>
              </a:rPr>
              <a:t>; </a:t>
            </a:r>
            <a:r>
              <a:rPr lang="zh-CN" altLang="en-US" dirty="0" smtClean="0">
                <a:solidFill>
                  <a:srgbClr val="FF0000"/>
                </a:solidFill>
              </a:rPr>
              <a:t>申请后</a:t>
            </a:r>
            <a:r>
              <a:rPr lang="en-US" altLang="zh-CN" dirty="0" smtClean="0">
                <a:solidFill>
                  <a:srgbClr val="FF0000"/>
                </a:solidFill>
              </a:rPr>
              <a:t>6</a:t>
            </a:r>
            <a:r>
              <a:rPr lang="zh-CN" altLang="en-US" dirty="0" smtClean="0">
                <a:solidFill>
                  <a:srgbClr val="FF0000"/>
                </a:solidFill>
              </a:rPr>
              <a:t>个月没有完成注册将会取消该注册。</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18" name="矩形 17"/>
          <p:cNvSpPr/>
          <p:nvPr/>
        </p:nvSpPr>
        <p:spPr>
          <a:xfrm>
            <a:off x="1255594" y="1132764"/>
            <a:ext cx="3807726"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r>
              <a:rPr lang="en-US" b="1" dirty="0" smtClean="0"/>
              <a:t>FOR DEVICE CERTIFICATE:</a:t>
            </a:r>
            <a:endParaRPr lang="zh-CN" altLang="en-US" dirty="0" smtClean="0"/>
          </a:p>
          <a:p>
            <a:pPr algn="ctr"/>
            <a:endParaRPr lang="zh-CN" altLang="en-US" dirty="0"/>
          </a:p>
        </p:txBody>
      </p:sp>
      <p:sp>
        <p:nvSpPr>
          <p:cNvPr id="7" name="矩形 6"/>
          <p:cNvSpPr/>
          <p:nvPr/>
        </p:nvSpPr>
        <p:spPr>
          <a:xfrm>
            <a:off x="1119131" y="1773914"/>
            <a:ext cx="11546010" cy="646331"/>
          </a:xfrm>
          <a:prstGeom prst="rect">
            <a:avLst/>
          </a:prstGeom>
        </p:spPr>
        <p:txBody>
          <a:bodyPr wrap="square">
            <a:spAutoFit/>
          </a:bodyPr>
          <a:lstStyle/>
          <a:p>
            <a:pPr lvl="0"/>
            <a:endParaRPr lang="zh-CN" altLang="en-US" dirty="0" smtClean="0"/>
          </a:p>
          <a:p>
            <a:endParaRPr lang="zh-CN" altLang="en-US" dirty="0"/>
          </a:p>
        </p:txBody>
      </p:sp>
      <p:sp>
        <p:nvSpPr>
          <p:cNvPr id="1025" name="Rectangle 1"/>
          <p:cNvSpPr>
            <a:spLocks noChangeArrowheads="1"/>
          </p:cNvSpPr>
          <p:nvPr/>
        </p:nvSpPr>
        <p:spPr bwMode="auto">
          <a:xfrm>
            <a:off x="740549" y="1725095"/>
            <a:ext cx="10696275"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tabLst>
                <a:tab pos="457200" algn="l"/>
              </a:tabLst>
            </a:pPr>
            <a:r>
              <a:rPr lang="en-US" altLang="zh-CN" dirty="0" smtClean="0"/>
              <a:t>Trade License/</a:t>
            </a:r>
            <a:r>
              <a:rPr lang="zh-CN" altLang="en-US" dirty="0" smtClean="0"/>
              <a:t>贸易许可证 </a:t>
            </a:r>
            <a:endParaRPr lang="en-US" altLang="zh-CN" dirty="0" smtClean="0"/>
          </a:p>
          <a:p>
            <a:pPr fontAlgn="base">
              <a:spcBef>
                <a:spcPct val="0"/>
              </a:spcBef>
              <a:spcAft>
                <a:spcPct val="0"/>
              </a:spcAft>
              <a:tabLst>
                <a:tab pos="457200" algn="l"/>
              </a:tabLst>
            </a:pPr>
            <a:endParaRPr lang="en-US" altLang="zh-CN" dirty="0" smtClean="0"/>
          </a:p>
          <a:p>
            <a:pPr eaLnBrk="0" fontAlgn="base" hangingPunct="0">
              <a:spcBef>
                <a:spcPct val="0"/>
              </a:spcBef>
              <a:spcAft>
                <a:spcPct val="0"/>
              </a:spcAft>
              <a:buFontTx/>
              <a:buChar char="•"/>
              <a:tabLst>
                <a:tab pos="457200" algn="l"/>
              </a:tabLst>
            </a:pPr>
            <a:r>
              <a:rPr lang="en-US" altLang="zh-CN" dirty="0" smtClean="0"/>
              <a:t>Trademark Certificate/</a:t>
            </a:r>
            <a:r>
              <a:rPr lang="zh-CN" altLang="en-US" dirty="0" smtClean="0"/>
              <a:t>商标证书 </a:t>
            </a:r>
            <a:endParaRPr lang="en-US" altLang="zh-CN" dirty="0" smtClean="0"/>
          </a:p>
          <a:p>
            <a:pPr eaLnBrk="0" fontAlgn="base" hangingPunct="0">
              <a:spcBef>
                <a:spcPct val="0"/>
              </a:spcBef>
              <a:spcAft>
                <a:spcPct val="0"/>
              </a:spcAft>
              <a:buFontTx/>
              <a:buChar char="•"/>
              <a:tabLst>
                <a:tab pos="457200" algn="l"/>
              </a:tabLst>
            </a:pPr>
            <a:endParaRPr lang="en-US" altLang="zh-CN" dirty="0" smtClean="0"/>
          </a:p>
          <a:p>
            <a:pPr eaLnBrk="0" fontAlgn="base" hangingPunct="0">
              <a:spcBef>
                <a:spcPct val="0"/>
              </a:spcBef>
              <a:spcAft>
                <a:spcPct val="0"/>
              </a:spcAft>
              <a:buFontTx/>
              <a:buChar char="•"/>
              <a:tabLst>
                <a:tab pos="457200" algn="l"/>
              </a:tabLst>
            </a:pPr>
            <a:r>
              <a:rPr lang="en-US" altLang="zh-CN" dirty="0" smtClean="0"/>
              <a:t>IEC CB Test report and CB Test Certificates as per standard No. UAE S. IEC 60335-1 under IEC CB Scheme /IEC CB</a:t>
            </a:r>
            <a:r>
              <a:rPr lang="zh-CN" altLang="en-US" dirty="0" smtClean="0"/>
              <a:t>测试报告和</a:t>
            </a:r>
            <a:r>
              <a:rPr lang="en-US" altLang="zh-CN" dirty="0" smtClean="0"/>
              <a:t>CB</a:t>
            </a:r>
            <a:r>
              <a:rPr lang="zh-CN" altLang="en-US" dirty="0" smtClean="0"/>
              <a:t>测试证书。</a:t>
            </a:r>
            <a:r>
              <a:rPr lang="en-US" altLang="zh-CN" dirty="0" smtClean="0"/>
              <a:t>IEC CB</a:t>
            </a:r>
            <a:r>
              <a:rPr lang="zh-CN" altLang="en-US" dirty="0" smtClean="0"/>
              <a:t>体系下的阿联酋标准</a:t>
            </a:r>
            <a:r>
              <a:rPr lang="en-US" altLang="zh-CN" dirty="0" smtClean="0"/>
              <a:t>IEC 60335-1 </a:t>
            </a:r>
          </a:p>
          <a:p>
            <a:pPr eaLnBrk="0" fontAlgn="base" hangingPunct="0">
              <a:spcBef>
                <a:spcPct val="0"/>
              </a:spcBef>
              <a:spcAft>
                <a:spcPct val="0"/>
              </a:spcAft>
              <a:buFontTx/>
              <a:buChar char="•"/>
              <a:tabLst>
                <a:tab pos="457200" algn="l"/>
              </a:tabLst>
            </a:pPr>
            <a:endParaRPr lang="en-US" altLang="zh-CN" dirty="0" smtClean="0"/>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zh-CN" dirty="0" smtClean="0"/>
              <a:t>Battery Test Report from ISO 17025 Accredited Laboratory-As per IEC 62133-1/IEC 62133-2 for secondary batteries or as per IEC 60086-4: for primary dry batteries</a:t>
            </a:r>
          </a:p>
          <a:p>
            <a:pPr eaLnBrk="0" fontAlgn="base" hangingPunct="0">
              <a:spcBef>
                <a:spcPct val="0"/>
              </a:spcBef>
              <a:spcAft>
                <a:spcPct val="0"/>
              </a:spcAft>
              <a:tabLst>
                <a:tab pos="457200" algn="l"/>
              </a:tabLst>
            </a:pPr>
            <a:r>
              <a:rPr lang="zh-CN" altLang="en-US" dirty="0" smtClean="0"/>
              <a:t>来自</a:t>
            </a:r>
            <a:r>
              <a:rPr lang="en-US" altLang="zh-CN" dirty="0" smtClean="0"/>
              <a:t>ISO 17025</a:t>
            </a:r>
            <a:r>
              <a:rPr lang="zh-CN" altLang="en-US" dirty="0" smtClean="0"/>
              <a:t>认可实验室的电池测试报告</a:t>
            </a:r>
            <a:r>
              <a:rPr lang="en-US" altLang="zh-CN" dirty="0" smtClean="0"/>
              <a:t>-</a:t>
            </a:r>
            <a:r>
              <a:rPr lang="zh-CN" altLang="en-US" dirty="0" smtClean="0"/>
              <a:t>二次电池符合</a:t>
            </a:r>
            <a:r>
              <a:rPr lang="en-US" altLang="zh-CN" dirty="0" smtClean="0"/>
              <a:t>IEC 62133-1/IEC 62133-2</a:t>
            </a:r>
            <a:r>
              <a:rPr lang="zh-CN" altLang="en-US" dirty="0" smtClean="0"/>
              <a:t>或一次干电池符合</a:t>
            </a:r>
            <a:r>
              <a:rPr lang="en-US" altLang="zh-CN" dirty="0" smtClean="0"/>
              <a:t>IEC 60086-4 </a:t>
            </a:r>
          </a:p>
          <a:p>
            <a:pPr eaLnBrk="0" fontAlgn="base" hangingPunct="0">
              <a:spcBef>
                <a:spcPct val="0"/>
              </a:spcBef>
              <a:spcAft>
                <a:spcPct val="0"/>
              </a:spcAft>
              <a:tabLst>
                <a:tab pos="457200" algn="l"/>
              </a:tabLst>
            </a:pPr>
            <a:endParaRPr lang="en-US" altLang="zh-CN" dirty="0" smtClean="0"/>
          </a:p>
          <a:p>
            <a:pPr eaLnBrk="0" fontAlgn="base" hangingPunct="0">
              <a:spcBef>
                <a:spcPct val="0"/>
              </a:spcBef>
              <a:spcAft>
                <a:spcPct val="0"/>
              </a:spcAft>
              <a:buFontTx/>
              <a:buChar char="•"/>
              <a:tabLst>
                <a:tab pos="457200" algn="l"/>
              </a:tabLst>
            </a:pPr>
            <a:r>
              <a:rPr lang="en-US" altLang="zh-CN" dirty="0" smtClean="0"/>
              <a:t>ISO 9001:2015 Certificate from factory/</a:t>
            </a:r>
            <a:r>
              <a:rPr lang="zh-CN" altLang="en-US" dirty="0" smtClean="0"/>
              <a:t>工厂颁发的</a:t>
            </a:r>
            <a:r>
              <a:rPr lang="en-US" altLang="zh-CN" dirty="0" smtClean="0"/>
              <a:t>ISO 9001:2015</a:t>
            </a:r>
            <a:r>
              <a:rPr lang="zh-CN" altLang="en-US" dirty="0" smtClean="0"/>
              <a:t>证书 </a:t>
            </a:r>
            <a:endParaRPr lang="en-US" altLang="zh-CN" dirty="0" smtClean="0"/>
          </a:p>
          <a:p>
            <a:pPr eaLnBrk="0" fontAlgn="base" hangingPunct="0">
              <a:spcBef>
                <a:spcPct val="0"/>
              </a:spcBef>
              <a:spcAft>
                <a:spcPct val="0"/>
              </a:spcAft>
              <a:tabLst>
                <a:tab pos="457200" algn="l"/>
              </a:tabLst>
            </a:pPr>
            <a:endParaRPr lang="en-US" altLang="zh-CN" dirty="0" smtClean="0"/>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en-US" altLang="zh-CN" dirty="0" smtClean="0"/>
              <a:t>Declaration of Conformity for EMC compliance as per IEC 61000-6-1, IEC 61000-6-3+Amd1 or CISPR 14-1, CISPR 14-2, CISPR 15- (from Manufacture)</a:t>
            </a:r>
          </a:p>
          <a:p>
            <a:r>
              <a:rPr lang="zh-CN" altLang="en-US" dirty="0" smtClean="0"/>
              <a:t>来自制造商的</a:t>
            </a:r>
            <a:r>
              <a:rPr lang="en-US" altLang="zh-CN" dirty="0" smtClean="0"/>
              <a:t>EMC</a:t>
            </a:r>
            <a:r>
              <a:rPr lang="zh-CN" altLang="en-US" dirty="0" smtClean="0"/>
              <a:t>符合性声明符合</a:t>
            </a:r>
            <a:r>
              <a:rPr lang="en-US" altLang="zh-CN" dirty="0" smtClean="0"/>
              <a:t>IEC 61000-6-1, IEC 61000-6-3+Amd1</a:t>
            </a:r>
            <a:r>
              <a:rPr lang="zh-CN" altLang="en-US" dirty="0" smtClean="0"/>
              <a:t>或</a:t>
            </a:r>
            <a:r>
              <a:rPr lang="en-US" altLang="zh-CN" dirty="0" smtClean="0"/>
              <a:t>CISPR 14-1, CISPR 14-2, CISPR 15</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组合 26"/>
          <p:cNvGrpSpPr/>
          <p:nvPr/>
        </p:nvGrpSpPr>
        <p:grpSpPr>
          <a:xfrm>
            <a:off x="9305925" y="6410960"/>
            <a:ext cx="2757805" cy="291465"/>
            <a:chOff x="13463" y="10070"/>
            <a:chExt cx="5467" cy="459"/>
          </a:xfrm>
        </p:grpSpPr>
        <p:sp>
          <p:nvSpPr>
            <p:cNvPr id="28" name="文本框 27"/>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9" name="文本框 28"/>
            <p:cNvSpPr txBox="1"/>
            <p:nvPr/>
          </p:nvSpPr>
          <p:spPr>
            <a:xfrm>
              <a:off x="15193" y="10070"/>
              <a:ext cx="3737" cy="459"/>
            </a:xfrm>
            <a:prstGeom prst="rect">
              <a:avLst/>
            </a:prstGeom>
            <a:noFill/>
          </p:spPr>
          <p:txBody>
            <a:bodyPr wrap="square" rtlCol="0">
              <a:spAutoFit/>
            </a:bodyPr>
            <a:lstStyle/>
            <a:p>
              <a:pPr algn="dist"/>
              <a:r>
                <a:rPr lang="zh-CN" altLang="en-US" sz="1300" dirty="0">
                  <a:solidFill>
                    <a:schemeClr val="bg1">
                      <a:lumMod val="75000"/>
                    </a:schemeClr>
                  </a:solidFill>
                </a:rPr>
                <a:t>天鉴检测 公正品质</a:t>
              </a:r>
            </a:p>
          </p:txBody>
        </p:sp>
      </p:grpSp>
      <p:pic>
        <p:nvPicPr>
          <p:cNvPr id="11" name="图片 10" descr="目录背景"/>
          <p:cNvPicPr>
            <a:picLocks noChangeAspect="1"/>
          </p:cNvPicPr>
          <p:nvPr/>
        </p:nvPicPr>
        <p:blipFill>
          <a:blip r:embed="rId3" cstate="print">
            <a:duotone>
              <a:prstClr val="black"/>
              <a:schemeClr val="accent2">
                <a:tint val="45000"/>
                <a:satMod val="400000"/>
              </a:schemeClr>
            </a:duotone>
          </a:blip>
          <a:stretch>
            <a:fillRect/>
          </a:stretch>
        </p:blipFill>
        <p:spPr>
          <a:xfrm>
            <a:off x="-93" y="298450"/>
            <a:ext cx="3136361" cy="6309995"/>
          </a:xfrm>
          <a:prstGeom prst="rect">
            <a:avLst/>
          </a:prstGeom>
        </p:spPr>
      </p:pic>
      <p:sp>
        <p:nvSpPr>
          <p:cNvPr id="12" name="椭圆 11"/>
          <p:cNvSpPr/>
          <p:nvPr/>
        </p:nvSpPr>
        <p:spPr>
          <a:xfrm>
            <a:off x="1872170" y="2479826"/>
            <a:ext cx="1976755" cy="1976755"/>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189353" y="2995446"/>
            <a:ext cx="1342390" cy="945515"/>
            <a:chOff x="3515" y="4311"/>
            <a:chExt cx="2114" cy="1489"/>
          </a:xfrm>
        </p:grpSpPr>
        <p:sp>
          <p:nvSpPr>
            <p:cNvPr id="7" name="文本框 6"/>
            <p:cNvSpPr txBox="1"/>
            <p:nvPr/>
          </p:nvSpPr>
          <p:spPr>
            <a:xfrm>
              <a:off x="3604" y="4311"/>
              <a:ext cx="1936" cy="1064"/>
            </a:xfrm>
            <a:prstGeom prst="rect">
              <a:avLst/>
            </a:prstGeom>
            <a:noFill/>
          </p:spPr>
          <p:txBody>
            <a:bodyPr wrap="square" rtlCol="0">
              <a:spAutoFit/>
            </a:bodyPr>
            <a:lstStyle/>
            <a:p>
              <a:pPr algn="dist"/>
              <a:r>
                <a:rPr lang="zh-CN" altLang="en-US" sz="3800" b="1" dirty="0">
                  <a:solidFill>
                    <a:schemeClr val="bg1"/>
                  </a:solidFill>
                  <a:latin typeface="+mj-ea"/>
                  <a:ea typeface="+mj-ea"/>
                </a:rPr>
                <a:t>目录</a:t>
              </a:r>
            </a:p>
          </p:txBody>
        </p:sp>
        <p:sp>
          <p:nvSpPr>
            <p:cNvPr id="8" name="文本框 7"/>
            <p:cNvSpPr txBox="1"/>
            <p:nvPr/>
          </p:nvSpPr>
          <p:spPr>
            <a:xfrm>
              <a:off x="3515" y="5293"/>
              <a:ext cx="2114" cy="507"/>
            </a:xfrm>
            <a:prstGeom prst="rect">
              <a:avLst/>
            </a:prstGeom>
            <a:noFill/>
          </p:spPr>
          <p:txBody>
            <a:bodyPr wrap="square" rtlCol="0">
              <a:spAutoFit/>
            </a:bodyPr>
            <a:lstStyle/>
            <a:p>
              <a:pPr algn="dist"/>
              <a:r>
                <a:rPr lang="en-US" altLang="zh-CN" sz="1500" dirty="0">
                  <a:solidFill>
                    <a:schemeClr val="bg1"/>
                  </a:solidFill>
                  <a:ea typeface="微软雅黑" panose="020B0503020204020204" pitchFamily="34" charset="-122"/>
                  <a:cs typeface="+mn-lt"/>
                  <a:sym typeface="微软雅黑" panose="020B0503020204020204" pitchFamily="34" charset="-122"/>
                </a:rPr>
                <a:t>CONTENT</a:t>
              </a:r>
            </a:p>
          </p:txBody>
        </p:sp>
      </p:grpSp>
      <p:pic>
        <p:nvPicPr>
          <p:cNvPr id="5" name="图片 4" descr="线条"/>
          <p:cNvPicPr>
            <a:picLocks noChangeAspect="1"/>
          </p:cNvPicPr>
          <p:nvPr/>
        </p:nvPicPr>
        <p:blipFill>
          <a:blip r:embed="rId4" cstate="print"/>
          <a:stretch>
            <a:fillRect/>
          </a:stretch>
        </p:blipFill>
        <p:spPr>
          <a:xfrm>
            <a:off x="2148840" y="6551930"/>
            <a:ext cx="10058400" cy="321310"/>
          </a:xfrm>
          <a:prstGeom prst="rect">
            <a:avLst/>
          </a:prstGeom>
        </p:spPr>
      </p:pic>
      <p:pic>
        <p:nvPicPr>
          <p:cNvPr id="63" name="图片 62" descr="skyte-logo(1)"/>
          <p:cNvPicPr>
            <a:picLocks noChangeAspect="1"/>
          </p:cNvPicPr>
          <p:nvPr/>
        </p:nvPicPr>
        <p:blipFill>
          <a:blip r:embed="rId5" cstate="print"/>
          <a:stretch>
            <a:fillRect/>
          </a:stretch>
        </p:blipFill>
        <p:spPr>
          <a:xfrm>
            <a:off x="10884849" y="146686"/>
            <a:ext cx="1041267" cy="840286"/>
          </a:xfrm>
          <a:prstGeom prst="rect">
            <a:avLst/>
          </a:prstGeom>
        </p:spPr>
      </p:pic>
      <p:grpSp>
        <p:nvGrpSpPr>
          <p:cNvPr id="78" name="组合 77"/>
          <p:cNvGrpSpPr/>
          <p:nvPr/>
        </p:nvGrpSpPr>
        <p:grpSpPr>
          <a:xfrm>
            <a:off x="3745152" y="3171988"/>
            <a:ext cx="4090754" cy="700405"/>
            <a:chOff x="6112" y="891"/>
            <a:chExt cx="6385" cy="1103"/>
          </a:xfrm>
        </p:grpSpPr>
        <p:sp>
          <p:nvSpPr>
            <p:cNvPr id="68" name="圆角矩形 67"/>
            <p:cNvSpPr/>
            <p:nvPr/>
          </p:nvSpPr>
          <p:spPr>
            <a:xfrm>
              <a:off x="6372" y="891"/>
              <a:ext cx="6125" cy="750"/>
            </a:xfrm>
            <a:prstGeom prst="roundRect">
              <a:avLst/>
            </a:prstGeom>
            <a:gradFill>
              <a:gsLst>
                <a:gs pos="30000">
                  <a:srgbClr val="1369A8">
                    <a:alpha val="80000"/>
                  </a:srgbClr>
                </a:gs>
                <a:gs pos="100000">
                  <a:srgbClr val="68B92E">
                    <a:alpha val="80000"/>
                  </a:srgbClr>
                </a:gs>
              </a:gsLst>
              <a:lin ang="3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6112" y="976"/>
              <a:ext cx="5425" cy="1018"/>
            </a:xfrm>
            <a:prstGeom prst="rect">
              <a:avLst/>
            </a:prstGeom>
            <a:noFill/>
          </p:spPr>
          <p:txBody>
            <a:bodyPr wrap="square" rtlCol="0">
              <a:spAutoFit/>
            </a:bodyPr>
            <a:lstStyle/>
            <a:p>
              <a:r>
                <a:rPr lang="en-US" altLang="zh-CN" dirty="0" smtClean="0">
                  <a:solidFill>
                    <a:schemeClr val="bg1"/>
                  </a:solidFill>
                </a:rPr>
                <a:t>    03  ECAS</a:t>
              </a:r>
              <a:r>
                <a:rPr lang="zh-CN" altLang="en-US" dirty="0" smtClean="0">
                  <a:solidFill>
                    <a:schemeClr val="bg1"/>
                  </a:solidFill>
                </a:rPr>
                <a:t>注册资料清单</a:t>
              </a:r>
            </a:p>
            <a:p>
              <a:endParaRPr lang="zh-CN" altLang="en-US" dirty="0" smtClean="0">
                <a:solidFill>
                  <a:schemeClr val="bg1"/>
                </a:solidFill>
              </a:endParaRPr>
            </a:p>
          </p:txBody>
        </p:sp>
      </p:grpSp>
      <p:grpSp>
        <p:nvGrpSpPr>
          <p:cNvPr id="79" name="组合 78"/>
          <p:cNvGrpSpPr/>
          <p:nvPr/>
        </p:nvGrpSpPr>
        <p:grpSpPr>
          <a:xfrm>
            <a:off x="3788083" y="2442051"/>
            <a:ext cx="4057436" cy="476250"/>
            <a:chOff x="7271" y="3607"/>
            <a:chExt cx="6126" cy="750"/>
          </a:xfrm>
        </p:grpSpPr>
        <p:sp>
          <p:nvSpPr>
            <p:cNvPr id="69" name="圆角矩形 68"/>
            <p:cNvSpPr/>
            <p:nvPr/>
          </p:nvSpPr>
          <p:spPr>
            <a:xfrm>
              <a:off x="7271" y="3607"/>
              <a:ext cx="6125" cy="750"/>
            </a:xfrm>
            <a:prstGeom prst="roundRect">
              <a:avLst/>
            </a:prstGeom>
            <a:gradFill>
              <a:gsLst>
                <a:gs pos="30000">
                  <a:srgbClr val="1369A8">
                    <a:alpha val="80000"/>
                  </a:srgbClr>
                </a:gs>
                <a:gs pos="100000">
                  <a:srgbClr val="68B92E">
                    <a:alpha val="80000"/>
                  </a:srgbClr>
                </a:gs>
              </a:gsLst>
              <a:lin ang="3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7578" y="3712"/>
              <a:ext cx="5819" cy="582"/>
            </a:xfrm>
            <a:prstGeom prst="rect">
              <a:avLst/>
            </a:prstGeom>
            <a:noFill/>
          </p:spPr>
          <p:txBody>
            <a:bodyPr wrap="square" rtlCol="0">
              <a:spAutoFit/>
            </a:bodyPr>
            <a:lstStyle/>
            <a:p>
              <a:r>
                <a:rPr lang="en-US" altLang="zh-CN" dirty="0" smtClean="0">
                  <a:solidFill>
                    <a:schemeClr val="bg1"/>
                  </a:solidFill>
                </a:rPr>
                <a:t>02  ECAS</a:t>
              </a:r>
              <a:r>
                <a:rPr lang="zh-CN" altLang="en-US" dirty="0" smtClean="0">
                  <a:solidFill>
                    <a:schemeClr val="bg1"/>
                  </a:solidFill>
                </a:rPr>
                <a:t>注册流程</a:t>
              </a:r>
              <a:endParaRPr lang="zh-CN" altLang="en-US" dirty="0">
                <a:solidFill>
                  <a:schemeClr val="bg1"/>
                </a:solidFill>
              </a:endParaRPr>
            </a:p>
          </p:txBody>
        </p:sp>
      </p:grpSp>
      <p:grpSp>
        <p:nvGrpSpPr>
          <p:cNvPr id="81" name="组合 80"/>
          <p:cNvGrpSpPr/>
          <p:nvPr/>
        </p:nvGrpSpPr>
        <p:grpSpPr>
          <a:xfrm>
            <a:off x="3589731" y="1726031"/>
            <a:ext cx="4246169" cy="476250"/>
            <a:chOff x="7477" y="7319"/>
            <a:chExt cx="6125" cy="750"/>
          </a:xfrm>
        </p:grpSpPr>
        <p:sp>
          <p:nvSpPr>
            <p:cNvPr id="71" name="圆角矩形 70"/>
            <p:cNvSpPr/>
            <p:nvPr/>
          </p:nvSpPr>
          <p:spPr>
            <a:xfrm>
              <a:off x="7477" y="7319"/>
              <a:ext cx="6125" cy="750"/>
            </a:xfrm>
            <a:prstGeom prst="roundRect">
              <a:avLst/>
            </a:prstGeom>
            <a:gradFill>
              <a:gsLst>
                <a:gs pos="30000">
                  <a:srgbClr val="1369A8">
                    <a:alpha val="80000"/>
                  </a:srgbClr>
                </a:gs>
                <a:gs pos="100000">
                  <a:srgbClr val="68B92E">
                    <a:alpha val="80000"/>
                  </a:srgbClr>
                </a:gs>
              </a:gsLst>
              <a:lin ang="3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7512" y="7364"/>
              <a:ext cx="5425" cy="580"/>
            </a:xfrm>
            <a:prstGeom prst="rect">
              <a:avLst/>
            </a:prstGeom>
            <a:noFill/>
          </p:spPr>
          <p:txBody>
            <a:bodyPr wrap="square" rtlCol="0">
              <a:spAutoFit/>
            </a:bodyPr>
            <a:lstStyle/>
            <a:p>
              <a:r>
                <a:rPr lang="en-US" altLang="zh-CN" dirty="0" smtClean="0">
                  <a:solidFill>
                    <a:schemeClr val="bg1"/>
                  </a:solidFill>
                </a:rPr>
                <a:t>      01  ECAS</a:t>
              </a:r>
              <a:r>
                <a:rPr lang="zh-CN" altLang="en-US" dirty="0" smtClean="0">
                  <a:solidFill>
                    <a:schemeClr val="bg1"/>
                  </a:solidFill>
                </a:rPr>
                <a:t>证书类型</a:t>
              </a:r>
              <a:endParaRPr lang="zh-CN" altLang="en-US" dirty="0">
                <a:solidFill>
                  <a:schemeClr val="bg1"/>
                </a:solidFill>
              </a:endParaRPr>
            </a:p>
          </p:txBody>
        </p:sp>
      </p:grpSp>
      <p:sp>
        <p:nvSpPr>
          <p:cNvPr id="21" name="圆角矩形 20"/>
          <p:cNvSpPr/>
          <p:nvPr/>
        </p:nvSpPr>
        <p:spPr>
          <a:xfrm>
            <a:off x="3797300" y="3870488"/>
            <a:ext cx="4013200" cy="476250"/>
          </a:xfrm>
          <a:prstGeom prst="roundRect">
            <a:avLst/>
          </a:prstGeom>
          <a:gradFill>
            <a:gsLst>
              <a:gs pos="30000">
                <a:srgbClr val="1369A8">
                  <a:alpha val="80000"/>
                </a:srgbClr>
              </a:gs>
              <a:gs pos="100000">
                <a:srgbClr val="68B92E">
                  <a:alpha val="80000"/>
                </a:srgbClr>
              </a:gs>
            </a:gsLst>
            <a:lin ang="3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72"/>
          <p:cNvSpPr txBox="1"/>
          <p:nvPr/>
        </p:nvSpPr>
        <p:spPr>
          <a:xfrm>
            <a:off x="3754664" y="3924463"/>
            <a:ext cx="3768271" cy="369570"/>
          </a:xfrm>
          <a:prstGeom prst="rect">
            <a:avLst/>
          </a:prstGeom>
          <a:noFill/>
        </p:spPr>
        <p:txBody>
          <a:bodyPr wrap="square" rtlCol="0">
            <a:spAutoFit/>
          </a:bodyPr>
          <a:lstStyle/>
          <a:p>
            <a:r>
              <a:rPr lang="en-US" altLang="zh-CN" dirty="0" smtClean="0">
                <a:solidFill>
                  <a:schemeClr val="bg1"/>
                </a:solidFill>
              </a:rPr>
              <a:t>    04  ECAS</a:t>
            </a:r>
            <a:r>
              <a:rPr lang="zh-CN" altLang="en-US" dirty="0" smtClean="0">
                <a:solidFill>
                  <a:schemeClr val="bg1"/>
                </a:solidFill>
              </a:rPr>
              <a:t>认证相关的检测</a:t>
            </a:r>
          </a:p>
        </p:txBody>
      </p:sp>
      <p:sp>
        <p:nvSpPr>
          <p:cNvPr id="23" name="圆角矩形 22"/>
          <p:cNvSpPr/>
          <p:nvPr/>
        </p:nvSpPr>
        <p:spPr>
          <a:xfrm>
            <a:off x="3632200" y="4568988"/>
            <a:ext cx="4152900" cy="476250"/>
          </a:xfrm>
          <a:prstGeom prst="roundRect">
            <a:avLst/>
          </a:prstGeom>
          <a:gradFill>
            <a:gsLst>
              <a:gs pos="30000">
                <a:srgbClr val="1369A8">
                  <a:alpha val="80000"/>
                </a:srgbClr>
              </a:gs>
              <a:gs pos="100000">
                <a:srgbClr val="68B92E">
                  <a:alpha val="80000"/>
                </a:srgbClr>
              </a:gs>
            </a:gsLst>
            <a:lin ang="3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72"/>
          <p:cNvSpPr txBox="1"/>
          <p:nvPr/>
        </p:nvSpPr>
        <p:spPr>
          <a:xfrm>
            <a:off x="3741964" y="4622963"/>
            <a:ext cx="3768271" cy="369570"/>
          </a:xfrm>
          <a:prstGeom prst="rect">
            <a:avLst/>
          </a:prstGeom>
          <a:noFill/>
        </p:spPr>
        <p:txBody>
          <a:bodyPr wrap="square" rtlCol="0">
            <a:spAutoFit/>
          </a:bodyPr>
          <a:lstStyle/>
          <a:p>
            <a:r>
              <a:rPr lang="en-US" altLang="zh-CN" dirty="0" smtClean="0">
                <a:solidFill>
                  <a:schemeClr val="bg1"/>
                </a:solidFill>
              </a:rPr>
              <a:t>    05  </a:t>
            </a:r>
            <a:r>
              <a:rPr lang="zh-CN" altLang="en-US" dirty="0" smtClean="0">
                <a:solidFill>
                  <a:schemeClr val="bg1"/>
                </a:solidFill>
              </a:rPr>
              <a:t>常见问题解答</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500"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2"/>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3" dur="500"/>
                                        <p:tgtEl>
                                          <p:spTgt spid="1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left)">
                                      <p:cBhvr>
                                        <p:cTn id="29" dur="500"/>
                                        <p:tgtEl>
                                          <p:spTgt spid="7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注册资料清单</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18" name="矩形 17"/>
          <p:cNvSpPr/>
          <p:nvPr/>
        </p:nvSpPr>
        <p:spPr>
          <a:xfrm>
            <a:off x="1255594" y="1132764"/>
            <a:ext cx="3807726" cy="450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smtClean="0"/>
          </a:p>
          <a:p>
            <a:r>
              <a:rPr lang="en-US" b="1" dirty="0" smtClean="0"/>
              <a:t>FOR DEVICE CERTIFICATE:</a:t>
            </a:r>
            <a:endParaRPr lang="zh-CN" altLang="en-US" dirty="0" smtClean="0"/>
          </a:p>
          <a:p>
            <a:pPr algn="ctr"/>
            <a:endParaRPr lang="zh-CN" altLang="en-US" dirty="0"/>
          </a:p>
        </p:txBody>
      </p:sp>
      <p:sp>
        <p:nvSpPr>
          <p:cNvPr id="7" name="矩形 6"/>
          <p:cNvSpPr/>
          <p:nvPr/>
        </p:nvSpPr>
        <p:spPr>
          <a:xfrm>
            <a:off x="1119131" y="1773914"/>
            <a:ext cx="11546010" cy="646331"/>
          </a:xfrm>
          <a:prstGeom prst="rect">
            <a:avLst/>
          </a:prstGeom>
        </p:spPr>
        <p:txBody>
          <a:bodyPr wrap="square">
            <a:spAutoFit/>
          </a:bodyPr>
          <a:lstStyle/>
          <a:p>
            <a:pPr lvl="0"/>
            <a:endParaRPr lang="zh-CN" altLang="en-US" dirty="0" smtClean="0"/>
          </a:p>
          <a:p>
            <a:endParaRPr lang="zh-CN" altLang="en-US" dirty="0"/>
          </a:p>
        </p:txBody>
      </p:sp>
      <p:sp>
        <p:nvSpPr>
          <p:cNvPr id="1025" name="Rectangle 1"/>
          <p:cNvSpPr>
            <a:spLocks noChangeArrowheads="1"/>
          </p:cNvSpPr>
          <p:nvPr/>
        </p:nvSpPr>
        <p:spPr bwMode="auto">
          <a:xfrm>
            <a:off x="740549" y="1725095"/>
            <a:ext cx="10696275"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dirty="0" smtClean="0"/>
              <a:t>Photos of the rating label/plate on the device </a:t>
            </a:r>
            <a:r>
              <a:rPr lang="zh-CN" altLang="en-US" dirty="0" smtClean="0"/>
              <a:t>设备上的额定标签</a:t>
            </a:r>
            <a:r>
              <a:rPr lang="en-US" altLang="zh-CN" dirty="0" smtClean="0"/>
              <a:t>/</a:t>
            </a:r>
            <a:r>
              <a:rPr lang="zh-CN" altLang="en-US" dirty="0" smtClean="0"/>
              <a:t>板的照片 </a:t>
            </a:r>
          </a:p>
          <a:p>
            <a:pPr lvl="0"/>
            <a:endParaRPr lang="zh-CN" altLang="en-US" dirty="0" smtClean="0"/>
          </a:p>
          <a:p>
            <a:pPr>
              <a:buFont typeface="Arial" pitchFamily="34" charset="0"/>
              <a:buChar char="•"/>
            </a:pPr>
            <a:r>
              <a:rPr lang="en-US" dirty="0" smtClean="0"/>
              <a:t>User Manual in Arabic and English language according to UAE.S 5030</a:t>
            </a:r>
            <a:r>
              <a:rPr lang="zh-CN" altLang="en-US" dirty="0" smtClean="0"/>
              <a:t>阿拉伯语和英语用户手册</a:t>
            </a:r>
          </a:p>
          <a:p>
            <a:pPr lvl="0"/>
            <a:endParaRPr lang="zh-CN" altLang="en-US" dirty="0" smtClean="0"/>
          </a:p>
          <a:p>
            <a:pPr lvl="0">
              <a:buFont typeface="Arial" pitchFamily="34" charset="0"/>
              <a:buChar char="•"/>
            </a:pPr>
            <a:r>
              <a:rPr lang="en-US" dirty="0" smtClean="0"/>
              <a:t>Electronic Declaration of Conformity with letterhead signed and stamped by the importer (from Trader)</a:t>
            </a:r>
          </a:p>
          <a:p>
            <a:r>
              <a:rPr lang="zh-CN" altLang="en-US" dirty="0" smtClean="0"/>
              <a:t>由进口商</a:t>
            </a:r>
            <a:r>
              <a:rPr lang="en-US" altLang="zh-CN" dirty="0" smtClean="0"/>
              <a:t>(</a:t>
            </a:r>
            <a:r>
              <a:rPr lang="zh-CN" altLang="en-US" dirty="0" smtClean="0"/>
              <a:t>贸易商</a:t>
            </a:r>
            <a:r>
              <a:rPr lang="en-US" altLang="zh-CN" dirty="0" smtClean="0"/>
              <a:t>)</a:t>
            </a:r>
            <a:r>
              <a:rPr lang="zh-CN" altLang="en-US" dirty="0" smtClean="0"/>
              <a:t>签署及盖章抬头的电子合格声明 </a:t>
            </a:r>
            <a:endParaRPr lang="en-US" altLang="zh-CN" dirty="0" smtClean="0"/>
          </a:p>
          <a:p>
            <a:endParaRPr lang="zh-CN" altLang="en-US" dirty="0" smtClean="0"/>
          </a:p>
          <a:p>
            <a:pPr>
              <a:buFont typeface="Arial" pitchFamily="34" charset="0"/>
              <a:buChar char="•"/>
            </a:pPr>
            <a:r>
              <a:rPr lang="en-US" dirty="0" smtClean="0"/>
              <a:t>Device package label according to UAE.S 5030 </a:t>
            </a:r>
            <a:r>
              <a:rPr lang="zh-CN" altLang="en-US" dirty="0" smtClean="0"/>
              <a:t>设备的包装标签</a:t>
            </a:r>
            <a:endParaRPr lang="en-US" dirty="0" smtClean="0"/>
          </a:p>
          <a:p>
            <a:pPr lvl="0"/>
            <a:endParaRPr lang="zh-CN" altLang="en-US" dirty="0" smtClean="0"/>
          </a:p>
          <a:p>
            <a:pPr lvl="0">
              <a:buFont typeface="Arial" pitchFamily="34" charset="0"/>
              <a:buChar char="•"/>
            </a:pPr>
            <a:r>
              <a:rPr lang="en-US" dirty="0" smtClean="0"/>
              <a:t>PID (Product Identity Declaration) – applicable if the models tested/mentioned in the test report differ from the models for ECAS approval (from Manufacturer)- if applicable.</a:t>
            </a:r>
          </a:p>
          <a:p>
            <a:r>
              <a:rPr lang="zh-CN" altLang="en-US" dirty="0" smtClean="0"/>
              <a:t>来自制造商的</a:t>
            </a:r>
            <a:r>
              <a:rPr lang="en-US" altLang="zh-CN" dirty="0" smtClean="0"/>
              <a:t>PID(</a:t>
            </a:r>
            <a:r>
              <a:rPr lang="zh-CN" altLang="en-US" dirty="0" smtClean="0"/>
              <a:t>产品标识声明</a:t>
            </a:r>
            <a:r>
              <a:rPr lang="en-US" altLang="zh-CN" dirty="0" smtClean="0"/>
              <a:t>)-</a:t>
            </a:r>
            <a:r>
              <a:rPr lang="zh-CN" altLang="en-US" dirty="0" smtClean="0"/>
              <a:t>适用于测试报告中测试</a:t>
            </a:r>
            <a:r>
              <a:rPr lang="en-US" altLang="zh-CN" dirty="0" smtClean="0"/>
              <a:t>/</a:t>
            </a:r>
            <a:r>
              <a:rPr lang="zh-CN" altLang="en-US" dirty="0" smtClean="0"/>
              <a:t>提及的型号</a:t>
            </a:r>
            <a:r>
              <a:rPr lang="en-US" altLang="zh-CN" dirty="0" smtClean="0"/>
              <a:t>,</a:t>
            </a:r>
            <a:r>
              <a:rPr lang="zh-CN" altLang="en-US" dirty="0" smtClean="0"/>
              <a:t>不同于</a:t>
            </a:r>
            <a:r>
              <a:rPr lang="en-US" altLang="zh-CN" dirty="0" smtClean="0"/>
              <a:t>ECAS</a:t>
            </a:r>
            <a:r>
              <a:rPr lang="zh-CN" altLang="en-US" dirty="0" smtClean="0"/>
              <a:t>批准的型号（如适用）。</a:t>
            </a:r>
            <a:endParaRPr lang="en-US" altLang="zh-CN" dirty="0" smtClean="0"/>
          </a:p>
          <a:p>
            <a:endParaRPr lang="zh-CN" altLang="en-US" dirty="0" smtClean="0"/>
          </a:p>
          <a:p>
            <a:pPr lvl="0">
              <a:buFont typeface="Arial" pitchFamily="34" charset="0"/>
              <a:buChar char="•"/>
            </a:pPr>
            <a:r>
              <a:rPr lang="en-US" dirty="0" smtClean="0"/>
              <a:t>Distributor ownership letter-(From brand owner)</a:t>
            </a:r>
          </a:p>
          <a:p>
            <a:r>
              <a:rPr lang="zh-CN" altLang="en-US" dirty="0" smtClean="0"/>
              <a:t>经销商所有权的函</a:t>
            </a:r>
            <a:r>
              <a:rPr lang="en-US" altLang="zh-CN" dirty="0" smtClean="0"/>
              <a:t>-(</a:t>
            </a:r>
            <a:r>
              <a:rPr lang="zh-CN" altLang="en-US" dirty="0" smtClean="0"/>
              <a:t>品牌所有者授权</a:t>
            </a:r>
            <a:r>
              <a:rPr lang="en-US" altLang="zh-CN" dirty="0" smtClean="0"/>
              <a:t>)</a:t>
            </a:r>
          </a:p>
          <a:p>
            <a:pPr lvl="0"/>
            <a:endParaRPr lang="zh-CN" altLang="en-US" dirty="0" smtClean="0"/>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n-US" altLang="zh-CN" dirty="0" smtClean="0"/>
          </a:p>
        </p:txBody>
      </p:sp>
      <p:sp>
        <p:nvSpPr>
          <p:cNvPr id="8" name="TextBox 7"/>
          <p:cNvSpPr txBox="1"/>
          <p:nvPr/>
        </p:nvSpPr>
        <p:spPr>
          <a:xfrm>
            <a:off x="830944" y="6057900"/>
            <a:ext cx="10533743" cy="646331"/>
          </a:xfrm>
          <a:prstGeom prst="rect">
            <a:avLst/>
          </a:prstGeom>
          <a:noFill/>
        </p:spPr>
        <p:txBody>
          <a:bodyPr wrap="square" rtlCol="0">
            <a:spAutoFit/>
          </a:bodyPr>
          <a:lstStyle/>
          <a:p>
            <a:r>
              <a:rPr lang="zh-CN" altLang="en-US" dirty="0" smtClean="0">
                <a:solidFill>
                  <a:srgbClr val="FF0000"/>
                </a:solidFill>
              </a:rPr>
              <a:t>备注</a:t>
            </a:r>
            <a:r>
              <a:rPr lang="en-US" altLang="zh-CN" dirty="0" smtClean="0">
                <a:solidFill>
                  <a:srgbClr val="FF0000"/>
                </a:solidFill>
              </a:rPr>
              <a:t>:</a:t>
            </a:r>
            <a:r>
              <a:rPr lang="zh-CN" altLang="en-US" dirty="0" smtClean="0">
                <a:solidFill>
                  <a:srgbClr val="FF0000"/>
                </a:solidFill>
              </a:rPr>
              <a:t>一个申请只能针对一个型号的产品，可以多个</a:t>
            </a:r>
            <a:r>
              <a:rPr lang="en-US" altLang="zh-CN" dirty="0" smtClean="0">
                <a:solidFill>
                  <a:srgbClr val="FF0000"/>
                </a:solidFill>
              </a:rPr>
              <a:t>SKU</a:t>
            </a:r>
            <a:r>
              <a:rPr lang="zh-CN" altLang="en-US" dirty="0" smtClean="0">
                <a:solidFill>
                  <a:srgbClr val="FF0000"/>
                </a:solidFill>
              </a:rPr>
              <a:t>（不同颜色</a:t>
            </a:r>
            <a:r>
              <a:rPr lang="en-US" altLang="zh-CN" dirty="0" smtClean="0">
                <a:solidFill>
                  <a:srgbClr val="FF0000"/>
                </a:solidFill>
              </a:rPr>
              <a:t>/</a:t>
            </a:r>
            <a:r>
              <a:rPr lang="zh-CN" altLang="en-US" dirty="0" smtClean="0">
                <a:solidFill>
                  <a:srgbClr val="FF0000"/>
                </a:solidFill>
              </a:rPr>
              <a:t>口味的烟具）</a:t>
            </a:r>
            <a:r>
              <a:rPr lang="en-US" altLang="zh-CN" dirty="0" smtClean="0">
                <a:solidFill>
                  <a:srgbClr val="FF0000"/>
                </a:solidFill>
              </a:rPr>
              <a:t>: </a:t>
            </a:r>
            <a:r>
              <a:rPr lang="zh-CN" altLang="en-US" dirty="0" smtClean="0">
                <a:solidFill>
                  <a:srgbClr val="FF0000"/>
                </a:solidFill>
              </a:rPr>
              <a:t>申请后</a:t>
            </a:r>
            <a:r>
              <a:rPr lang="en-US" altLang="zh-CN" dirty="0" smtClean="0">
                <a:solidFill>
                  <a:srgbClr val="FF0000"/>
                </a:solidFill>
              </a:rPr>
              <a:t>6</a:t>
            </a:r>
            <a:r>
              <a:rPr lang="zh-CN" altLang="en-US" dirty="0" smtClean="0">
                <a:solidFill>
                  <a:srgbClr val="FF0000"/>
                </a:solidFill>
              </a:rPr>
              <a:t>个月没有完成注册将会被取消。</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目录线条背景"/>
          <p:cNvPicPr>
            <a:picLocks noChangeAspect="1"/>
          </p:cNvPicPr>
          <p:nvPr/>
        </p:nvPicPr>
        <p:blipFill>
          <a:blip r:embed="rId3" cstate="print"/>
          <a:stretch>
            <a:fillRect/>
          </a:stretch>
        </p:blipFill>
        <p:spPr>
          <a:xfrm flipH="1">
            <a:off x="-3175" y="3843655"/>
            <a:ext cx="12192000" cy="2082800"/>
          </a:xfrm>
          <a:prstGeom prst="rect">
            <a:avLst/>
          </a:prstGeom>
        </p:spPr>
      </p:pic>
      <p:pic>
        <p:nvPicPr>
          <p:cNvPr id="19" name="图片 18" descr="目录线条背景2"/>
          <p:cNvPicPr>
            <a:picLocks noChangeAspect="1"/>
          </p:cNvPicPr>
          <p:nvPr/>
        </p:nvPicPr>
        <p:blipFill>
          <a:blip r:embed="rId4" cstate="print"/>
          <a:stretch>
            <a:fillRect/>
          </a:stretch>
        </p:blipFill>
        <p:spPr>
          <a:xfrm flipH="1">
            <a:off x="-19050" y="4150995"/>
            <a:ext cx="12211050" cy="2035810"/>
          </a:xfrm>
          <a:prstGeom prst="rect">
            <a:avLst/>
          </a:prstGeom>
        </p:spPr>
      </p:pic>
      <p:sp>
        <p:nvSpPr>
          <p:cNvPr id="20" name="文本框 19"/>
          <p:cNvSpPr txBox="1"/>
          <p:nvPr/>
        </p:nvSpPr>
        <p:spPr>
          <a:xfrm>
            <a:off x="7124119" y="2913380"/>
            <a:ext cx="4421884" cy="1015663"/>
          </a:xfrm>
          <a:prstGeom prst="rect">
            <a:avLst/>
          </a:prstGeom>
          <a:noFill/>
        </p:spPr>
        <p:txBody>
          <a:bodyPr wrap="square" rtlCol="0">
            <a:spAutoFit/>
          </a:bodyPr>
          <a:lstStyle/>
          <a:p>
            <a:pPr algn="dist"/>
            <a:r>
              <a:rPr lang="en-US" altLang="zh-CN" sz="3000" b="1" dirty="0" smtClean="0">
                <a:gradFill>
                  <a:gsLst>
                    <a:gs pos="0">
                      <a:srgbClr val="68B92E">
                        <a:alpha val="100000"/>
                      </a:srgbClr>
                    </a:gs>
                    <a:gs pos="100000">
                      <a:srgbClr val="2060B0"/>
                    </a:gs>
                  </a:gsLst>
                  <a:lin ang="12540000" scaled="0"/>
                </a:gradFill>
                <a:latin typeface="+mj-ea"/>
                <a:ea typeface="+mj-ea"/>
              </a:rPr>
              <a:t>ECAS</a:t>
            </a:r>
            <a:r>
              <a:rPr lang="zh-CN" altLang="en-US" sz="3000" b="1" dirty="0" smtClean="0">
                <a:gradFill>
                  <a:gsLst>
                    <a:gs pos="0">
                      <a:srgbClr val="68B92E">
                        <a:alpha val="100000"/>
                      </a:srgbClr>
                    </a:gs>
                    <a:gs pos="100000">
                      <a:srgbClr val="2060B0"/>
                    </a:gs>
                  </a:gsLst>
                  <a:lin ang="12540000" scaled="0"/>
                </a:gradFill>
                <a:latin typeface="+mj-ea"/>
                <a:ea typeface="+mj-ea"/>
              </a:rPr>
              <a:t>认证相关的检测</a:t>
            </a:r>
          </a:p>
          <a:p>
            <a:pPr algn="dist"/>
            <a:endParaRPr lang="zh-CN" altLang="zh-CN" sz="3000" b="1" dirty="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endParaRPr>
          </a:p>
        </p:txBody>
      </p:sp>
      <p:sp>
        <p:nvSpPr>
          <p:cNvPr id="21" name="椭圆 20"/>
          <p:cNvSpPr/>
          <p:nvPr/>
        </p:nvSpPr>
        <p:spPr>
          <a:xfrm>
            <a:off x="6114415" y="2743200"/>
            <a:ext cx="893445" cy="893445"/>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234430" y="2928938"/>
            <a:ext cx="653415" cy="521970"/>
          </a:xfrm>
          <a:prstGeom prst="rect">
            <a:avLst/>
          </a:prstGeom>
          <a:noFill/>
        </p:spPr>
        <p:txBody>
          <a:bodyPr wrap="square" rtlCol="0">
            <a:spAutoFit/>
          </a:bodyPr>
          <a:lstStyle/>
          <a:p>
            <a:pPr algn="dist"/>
            <a:r>
              <a:rPr lang="en-US" altLang="zh-CN" sz="2800" b="1" dirty="0" smtClean="0">
                <a:ln>
                  <a:noFill/>
                </a:ln>
                <a:solidFill>
                  <a:schemeClr val="bg1"/>
                </a:solidFill>
              </a:rPr>
              <a:t>04</a:t>
            </a:r>
            <a:endParaRPr lang="en-US" altLang="zh-CN" sz="2800" b="1" dirty="0">
              <a:ln>
                <a:noFill/>
              </a:ln>
              <a:solidFill>
                <a:schemeClr val="bg1"/>
              </a:solidFill>
            </a:endParaRPr>
          </a:p>
        </p:txBody>
      </p:sp>
      <p:grpSp>
        <p:nvGrpSpPr>
          <p:cNvPr id="2" name="组合 22"/>
          <p:cNvGrpSpPr/>
          <p:nvPr/>
        </p:nvGrpSpPr>
        <p:grpSpPr>
          <a:xfrm>
            <a:off x="9305925" y="6410960"/>
            <a:ext cx="2757805" cy="291465"/>
            <a:chOff x="13463" y="10070"/>
            <a:chExt cx="5467" cy="459"/>
          </a:xfrm>
        </p:grpSpPr>
        <p:sp>
          <p:nvSpPr>
            <p:cNvPr id="24" name="文本框 23"/>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5" name="文本框 24"/>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26" name="图片 25" descr="线条"/>
          <p:cNvPicPr>
            <a:picLocks noChangeAspect="1"/>
          </p:cNvPicPr>
          <p:nvPr/>
        </p:nvPicPr>
        <p:blipFill>
          <a:blip r:embed="rId5" cstate="print"/>
          <a:stretch>
            <a:fillRect/>
          </a:stretch>
        </p:blipFill>
        <p:spPr>
          <a:xfrm>
            <a:off x="2148840" y="6551930"/>
            <a:ext cx="10058400" cy="321310"/>
          </a:xfrm>
          <a:prstGeom prst="rect">
            <a:avLst/>
          </a:prstGeom>
        </p:spPr>
      </p:pic>
      <p:pic>
        <p:nvPicPr>
          <p:cNvPr id="30" name="图片 29" descr="skyte-logo(1)"/>
          <p:cNvPicPr>
            <a:picLocks noChangeAspect="1"/>
          </p:cNvPicPr>
          <p:nvPr/>
        </p:nvPicPr>
        <p:blipFill>
          <a:blip r:embed="rId6"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000"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par>
                                <p:cTn id="22" presetID="22" presetClass="entr" presetSubtype="8" fill="hold" nodeType="withEffect">
                                  <p:stCondLst>
                                    <p:cond delay="0"/>
                                  </p:stCondLst>
                                  <p:childTnLst>
                                    <p:set>
                                      <p:cBhvr>
                                        <p:cTn id="23" dur="1000"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ldLvl="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21166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认证相关的检测</a:t>
            </a: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7" name="矩形 6"/>
          <p:cNvSpPr/>
          <p:nvPr/>
        </p:nvSpPr>
        <p:spPr>
          <a:xfrm>
            <a:off x="1119131" y="1773914"/>
            <a:ext cx="11546010" cy="646331"/>
          </a:xfrm>
          <a:prstGeom prst="rect">
            <a:avLst/>
          </a:prstGeom>
        </p:spPr>
        <p:txBody>
          <a:bodyPr wrap="square">
            <a:spAutoFit/>
          </a:bodyPr>
          <a:lstStyle/>
          <a:p>
            <a:pPr lvl="0"/>
            <a:endParaRPr lang="zh-CN" altLang="en-US" dirty="0" smtClean="0"/>
          </a:p>
          <a:p>
            <a:endParaRPr lang="zh-CN" altLang="en-US" dirty="0"/>
          </a:p>
        </p:txBody>
      </p:sp>
      <p:graphicFrame>
        <p:nvGraphicFramePr>
          <p:cNvPr id="8" name="表格 7"/>
          <p:cNvGraphicFramePr>
            <a:graphicFrameLocks noGrp="1"/>
          </p:cNvGraphicFramePr>
          <p:nvPr/>
        </p:nvGraphicFramePr>
        <p:xfrm>
          <a:off x="2533632" y="814425"/>
          <a:ext cx="6775468" cy="5793771"/>
        </p:xfrm>
        <a:graphic>
          <a:graphicData uri="http://schemas.openxmlformats.org/drawingml/2006/table">
            <a:tbl>
              <a:tblPr/>
              <a:tblGrid>
                <a:gridCol w="355136"/>
                <a:gridCol w="692632"/>
                <a:gridCol w="2945918"/>
                <a:gridCol w="1930882"/>
                <a:gridCol w="850900"/>
              </a:tblGrid>
              <a:tr h="136726">
                <a:tc rowSpan="2">
                  <a:txBody>
                    <a:bodyPr/>
                    <a:lstStyle/>
                    <a:p>
                      <a:pPr algn="ctr" fontAlgn="ctr"/>
                      <a:r>
                        <a:rPr lang="zh-CN" altLang="en-US" sz="1050" b="1" i="0" u="none" strike="noStrike" dirty="0">
                          <a:latin typeface="宋体"/>
                        </a:rPr>
                        <a:t>序号</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50" b="1" i="0" u="none" strike="noStrike" dirty="0">
                          <a:latin typeface="宋体"/>
                        </a:rPr>
                        <a:t>样品类型</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50" b="1" i="0" u="none" strike="noStrike" dirty="0">
                          <a:latin typeface="宋体"/>
                        </a:rPr>
                        <a:t>测试项目</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50" b="1" i="0" u="none" strike="noStrike" dirty="0">
                          <a:latin typeface="宋体"/>
                        </a:rPr>
                        <a:t>样品量</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latin typeface="宋体"/>
                        </a:rPr>
                        <a:t>周期</a:t>
                      </a:r>
                      <a:r>
                        <a:rPr lang="zh-CN" altLang="en-US" sz="1000" b="1" i="0" u="none" strike="noStrike" dirty="0">
                          <a:latin typeface="Times New Roman"/>
                        </a:rPr>
                        <a:t> </a:t>
                      </a:r>
                      <a:endParaRPr lang="zh-CN" altLang="en-US" sz="1000" b="1" i="0" u="none" strike="noStrike" dirty="0">
                        <a:latin typeface="宋体"/>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72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050" b="1" i="0" u="none" strike="noStrike">
                          <a:latin typeface="宋体"/>
                        </a:rPr>
                        <a:t>（工作日）</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4125">
                <a:tc>
                  <a:txBody>
                    <a:bodyPr/>
                    <a:lstStyle/>
                    <a:p>
                      <a:pPr algn="ctr" fontAlgn="ctr"/>
                      <a:r>
                        <a:rPr lang="en-US" altLang="zh-CN" sz="1050" b="0" i="0" u="none" strike="noStrike" dirty="0">
                          <a:latin typeface="宋体"/>
                        </a:rPr>
                        <a:t>1</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a:rPr>
                        <a:t>尼古丁</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smtClean="0">
                          <a:latin typeface="宋体"/>
                        </a:rPr>
                        <a:t>微生物</a:t>
                      </a:r>
                      <a:r>
                        <a:rPr lang="en-US" sz="1050" b="0" i="0" u="none" strike="noStrike" dirty="0" smtClean="0">
                          <a:latin typeface="宋体"/>
                        </a:rPr>
                        <a:t>（</a:t>
                      </a:r>
                      <a:r>
                        <a:rPr lang="zh-CN" altLang="en-US" sz="1050" b="0" i="0" u="none" strike="noStrike" dirty="0">
                          <a:latin typeface="宋体"/>
                        </a:rPr>
                        <a:t>按欧洲</a:t>
                      </a:r>
                      <a:r>
                        <a:rPr lang="zh-CN" altLang="en-US" sz="1050" b="0" i="0" u="none" strike="noStrike" dirty="0" smtClean="0">
                          <a:latin typeface="宋体"/>
                        </a:rPr>
                        <a:t>药典</a:t>
                      </a:r>
                      <a:r>
                        <a:rPr lang="en-US" sz="1050" b="0" i="0" u="none" strike="noStrike" dirty="0" smtClean="0">
                          <a:latin typeface="宋体"/>
                        </a:rPr>
                        <a:t>）：</a:t>
                      </a:r>
                      <a:r>
                        <a:rPr lang="en-US" sz="1050" b="0" i="0" u="none" strike="noStrike" dirty="0">
                          <a:latin typeface="宋体"/>
                        </a:rPr>
                        <a:t/>
                      </a:r>
                      <a:br>
                        <a:rPr lang="en-US" sz="1050" b="0" i="0" u="none" strike="noStrike" dirty="0">
                          <a:latin typeface="宋体"/>
                        </a:rPr>
                      </a:br>
                      <a:r>
                        <a:rPr lang="zh-CN" altLang="en-US" sz="1050" b="0" i="0" u="none" strike="noStrike" dirty="0">
                          <a:latin typeface="宋体"/>
                        </a:rPr>
                        <a:t>金黄色</a:t>
                      </a:r>
                      <a:r>
                        <a:rPr lang="zh-CN" altLang="en-US" sz="1050" b="0" i="0" u="none" strike="noStrike" dirty="0" smtClean="0">
                          <a:latin typeface="宋体"/>
                        </a:rPr>
                        <a:t>葡萄球菌</a:t>
                      </a:r>
                      <a:r>
                        <a:rPr lang="en-US" sz="1050" b="0" i="0" u="none" strike="noStrike" dirty="0" smtClean="0">
                          <a:latin typeface="宋体"/>
                        </a:rPr>
                        <a:t>，</a:t>
                      </a:r>
                      <a:r>
                        <a:rPr lang="zh-CN" altLang="en-US" sz="1050" b="0" i="0" u="none" strike="noStrike" dirty="0" smtClean="0">
                          <a:latin typeface="宋体"/>
                        </a:rPr>
                        <a:t>铜绿</a:t>
                      </a:r>
                      <a:r>
                        <a:rPr lang="zh-CN" altLang="en-US" sz="1050" b="0" i="0" u="none" strike="noStrike" dirty="0">
                          <a:latin typeface="宋体"/>
                        </a:rPr>
                        <a:t>假单胞</a:t>
                      </a:r>
                      <a:r>
                        <a:rPr lang="zh-CN" altLang="en-US" sz="1050" b="0" i="0" u="none" strike="noStrike" dirty="0" smtClean="0">
                          <a:latin typeface="宋体"/>
                        </a:rPr>
                        <a:t>菌，</a:t>
                      </a:r>
                      <a:r>
                        <a:rPr lang="en-US" sz="1050" b="0" i="0" u="none" strike="noStrike" dirty="0">
                          <a:latin typeface="宋体"/>
                        </a:rPr>
                        <a:t/>
                      </a:r>
                      <a:br>
                        <a:rPr lang="en-US" sz="1050" b="0" i="0" u="none" strike="noStrike" dirty="0">
                          <a:latin typeface="宋体"/>
                        </a:rPr>
                      </a:br>
                      <a:r>
                        <a:rPr lang="zh-CN" altLang="en-US" sz="1050" b="0" i="0" u="none" strike="noStrike" dirty="0">
                          <a:latin typeface="宋体"/>
                        </a:rPr>
                        <a:t>耐胆汁革兰氏阴性菌 </a:t>
                      </a:r>
                      <a:r>
                        <a:rPr lang="en-US" sz="1050" b="0" i="0" u="none" strike="noStrike" dirty="0">
                          <a:latin typeface="宋体"/>
                        </a:rPr>
                        <a:t>bile-tolerant </a:t>
                      </a:r>
                      <a:r>
                        <a:rPr lang="en-US" sz="1050" b="0" i="0" u="none" strike="noStrike" dirty="0" smtClean="0">
                          <a:latin typeface="宋体"/>
                        </a:rPr>
                        <a:t>gram-</a:t>
                      </a:r>
                      <a:r>
                        <a:rPr lang="en-US" sz="1050" b="0" i="0" u="none" strike="noStrike" dirty="0" err="1" smtClean="0">
                          <a:latin typeface="宋体"/>
                        </a:rPr>
                        <a:t>negativebacteria</a:t>
                      </a:r>
                      <a:r>
                        <a:rPr lang="en-US" sz="1050" b="0" i="0" u="none" strike="noStrike" dirty="0" smtClean="0">
                          <a:latin typeface="宋体"/>
                        </a:rPr>
                        <a:t> </a:t>
                      </a:r>
                      <a:r>
                        <a:rPr lang="zh-CN" altLang="en-US" sz="1050" b="0" i="0" u="none" strike="noStrike" dirty="0" smtClean="0">
                          <a:latin typeface="宋体"/>
                        </a:rPr>
                        <a:t>，需氧菌</a:t>
                      </a:r>
                      <a:r>
                        <a:rPr lang="zh-CN" altLang="en-US" sz="1050" b="0" i="0" u="none" strike="noStrike" dirty="0">
                          <a:latin typeface="宋体"/>
                        </a:rPr>
                        <a:t>总数（</a:t>
                      </a:r>
                      <a:r>
                        <a:rPr lang="en-US" sz="1050" b="0" i="0" u="none" strike="noStrike" dirty="0">
                          <a:latin typeface="宋体"/>
                        </a:rPr>
                        <a:t>TAMC），</a:t>
                      </a:r>
                      <a:br>
                        <a:rPr lang="en-US" sz="1050" b="0" i="0" u="none" strike="noStrike" dirty="0">
                          <a:latin typeface="宋体"/>
                        </a:rPr>
                      </a:br>
                      <a:r>
                        <a:rPr lang="zh-CN" altLang="en-US" sz="1050" b="0" i="0" u="none" strike="noStrike" dirty="0">
                          <a:latin typeface="宋体"/>
                        </a:rPr>
                        <a:t>霉菌和酵母菌总数</a:t>
                      </a:r>
                      <a:r>
                        <a:rPr lang="en-US" altLang="zh-CN" sz="1050" b="0" i="0" u="none" strike="noStrike" dirty="0">
                          <a:latin typeface="宋体"/>
                        </a:rPr>
                        <a:t>(</a:t>
                      </a:r>
                      <a:r>
                        <a:rPr lang="en-US" sz="1050" b="0" i="0" u="none" strike="noStrike" dirty="0">
                          <a:latin typeface="宋体"/>
                        </a:rPr>
                        <a:t>TYMC)</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latin typeface="Times New Roman"/>
                        </a:rPr>
                        <a:t>20ml</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Times New Roman"/>
                        </a:rPr>
                        <a:t>7</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295">
                <a:tc>
                  <a:txBody>
                    <a:bodyPr/>
                    <a:lstStyle/>
                    <a:p>
                      <a:pPr algn="ctr" fontAlgn="ctr"/>
                      <a:r>
                        <a:rPr lang="en-US" altLang="zh-CN" sz="1050" b="0" i="0" u="none" strike="noStrike">
                          <a:latin typeface="Times New Roman"/>
                        </a:rPr>
                        <a:t>2</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a:rPr>
                        <a:t>烟油</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CN" altLang="en-US" sz="1050" b="0" i="0" u="none" strike="noStrike">
                          <a:latin typeface="宋体"/>
                        </a:rPr>
                        <a:t>成分分析</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latin typeface="Times New Roman"/>
                        </a:rPr>
                        <a:t>20ml/</a:t>
                      </a:r>
                      <a:r>
                        <a:rPr lang="zh-CN" altLang="en-US" sz="1050" b="0" i="0" u="none" strike="noStrike" dirty="0">
                          <a:latin typeface="宋体"/>
                        </a:rPr>
                        <a:t>口味</a:t>
                      </a:r>
                      <a:endParaRPr lang="zh-CN" altLang="en-US"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5</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903">
                <a:tc>
                  <a:txBody>
                    <a:bodyPr/>
                    <a:lstStyle/>
                    <a:p>
                      <a:pPr algn="ctr" fontAlgn="ctr"/>
                      <a:r>
                        <a:rPr lang="en-US" altLang="zh-CN" sz="1050" b="0" i="0" u="none" strike="noStrike" dirty="0" smtClean="0">
                          <a:latin typeface="Times New Roman"/>
                        </a:rPr>
                        <a:t>3 </a:t>
                      </a:r>
                      <a:endParaRPr lang="en-US" altLang="zh-CN"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50" b="0" i="0" u="none" strike="noStrike" dirty="0" smtClean="0">
                          <a:latin typeface="宋体"/>
                        </a:rPr>
                        <a:t>烟油</a:t>
                      </a:r>
                    </a:p>
                    <a:p>
                      <a:pPr algn="ctr" fontAlgn="ctr"/>
                      <a:endParaRPr lang="zh-CN" altLang="en-US" sz="1050" b="0" i="0" u="none" strike="noStrike" dirty="0">
                        <a:latin typeface="宋体"/>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zh-CN" altLang="en-US" sz="1050" b="0" i="0" u="none" strike="noStrike" dirty="0" smtClean="0">
                          <a:latin typeface="宋体"/>
                        </a:rPr>
                        <a:t>风险评估研究</a:t>
                      </a:r>
                      <a:endParaRPr lang="zh-CN" altLang="en-US" sz="1050" b="0" i="0" u="none" strike="noStrike" dirty="0">
                        <a:latin typeface="宋体"/>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50" b="0" i="0" u="none" strike="noStrike" dirty="0" smtClean="0">
                          <a:latin typeface="宋体"/>
                        </a:rPr>
                        <a:t>提供烟油的成分分析</a:t>
                      </a:r>
                      <a:endParaRPr lang="en-US" altLang="zh-CN" sz="1050" b="0" i="0" u="none" strike="noStrike" dirty="0" smtClean="0">
                        <a:latin typeface="宋体"/>
                      </a:endParaRPr>
                    </a:p>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050" b="0" i="0" u="none" strike="noStrike" dirty="0" smtClean="0">
                          <a:latin typeface="宋体"/>
                        </a:rPr>
                        <a:t>报告</a:t>
                      </a:r>
                      <a:endParaRPr lang="zh-CN" altLang="en-US"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CN"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238">
                <a:tc>
                  <a:txBody>
                    <a:bodyPr/>
                    <a:lstStyle/>
                    <a:p>
                      <a:pPr algn="ctr" fontAlgn="ctr"/>
                      <a:r>
                        <a:rPr lang="en-US" altLang="zh-CN" sz="1050" b="0" i="0" u="none" strike="noStrike" dirty="0">
                          <a:latin typeface="Times New Roman"/>
                        </a:rPr>
                        <a:t>4</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烟油</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a:latin typeface="宋体"/>
                        </a:rPr>
                        <a:t>烟油测试：乙二醇，二甘醇，甲醛，尼古丁浓度，咖啡因，牛磺酸，丙酮，重金属（铅，镉，汞，铬，镍，铁，砷和锡）</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latin typeface="Times New Roman"/>
                        </a:rPr>
                        <a:t>50ml/</a:t>
                      </a:r>
                      <a:r>
                        <a:rPr lang="zh-CN" altLang="en-US" sz="1050" b="0" i="0" u="none" strike="noStrike">
                          <a:latin typeface="宋体"/>
                        </a:rPr>
                        <a:t>口味</a:t>
                      </a:r>
                      <a:endParaRPr lang="zh-CN" altLang="en-US" sz="1050" b="0" i="0" u="none" strike="noStrike">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7</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178">
                <a:tc>
                  <a:txBody>
                    <a:bodyPr/>
                    <a:lstStyle/>
                    <a:p>
                      <a:pPr algn="ctr" fontAlgn="ctr"/>
                      <a:r>
                        <a:rPr lang="en-US" altLang="zh-CN" sz="1050" b="0" i="0" u="none" strike="noStrike">
                          <a:latin typeface="Times New Roman"/>
                        </a:rPr>
                        <a:t>5</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a:latin typeface="宋体"/>
                        </a:rPr>
                        <a:t>气溶胶测试</a:t>
                      </a:r>
                      <a:r>
                        <a:rPr lang="en-US" altLang="zh-CN" sz="1050" b="0" i="0" u="none" strike="noStrike" dirty="0">
                          <a:latin typeface="Times New Roman"/>
                        </a:rPr>
                        <a:t>: </a:t>
                      </a:r>
                      <a:r>
                        <a:rPr lang="zh-CN" altLang="en-US" sz="1050" b="0" i="0" u="none" strike="noStrike" dirty="0">
                          <a:latin typeface="宋体"/>
                        </a:rPr>
                        <a:t>尼古丁、甲醛、丙酮、乙二醇、二甘醇</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Times New Roman"/>
                        </a:rPr>
                        <a:t>3</a:t>
                      </a:r>
                      <a:r>
                        <a:rPr lang="zh-CN" altLang="en-US" sz="1050" b="0" i="0" u="none" strike="noStrike">
                          <a:latin typeface="宋体"/>
                        </a:rPr>
                        <a:t>支</a:t>
                      </a:r>
                      <a:r>
                        <a:rPr lang="en-US" altLang="zh-CN" sz="1050" b="0" i="0" u="none" strike="noStrike">
                          <a:latin typeface="Times New Roman"/>
                        </a:rPr>
                        <a:t>/</a:t>
                      </a:r>
                      <a:r>
                        <a:rPr lang="zh-CN" altLang="en-US" sz="1050" b="0" i="0" u="none" strike="noStrike">
                          <a:latin typeface="宋体"/>
                        </a:rPr>
                        <a:t>口味</a:t>
                      </a:r>
                      <a:r>
                        <a:rPr lang="en-US" altLang="zh-CN" sz="1050" b="0" i="0" u="none" strike="noStrike">
                          <a:latin typeface="Times New Roman"/>
                        </a:rPr>
                        <a:t>/</a:t>
                      </a:r>
                      <a:r>
                        <a:rPr lang="zh-CN" altLang="en-US" sz="1050" b="0" i="0" u="none" strike="noStrike">
                          <a:latin typeface="宋体"/>
                        </a:rPr>
                        <a:t>款</a:t>
                      </a:r>
                      <a:endParaRPr lang="zh-CN" altLang="en-US" sz="1050" b="0" i="0" u="none" strike="noStrike">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7</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75">
                <a:tc>
                  <a:txBody>
                    <a:bodyPr/>
                    <a:lstStyle/>
                    <a:p>
                      <a:pPr algn="ctr" fontAlgn="ctr"/>
                      <a:r>
                        <a:rPr lang="en-US" altLang="zh-CN" sz="1050" b="0" i="0" u="none" strike="noStrike">
                          <a:latin typeface="Times New Roman"/>
                        </a:rPr>
                        <a:t>6</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latin typeface="Times New Roman"/>
                        </a:rPr>
                        <a:t>CB</a:t>
                      </a:r>
                      <a:r>
                        <a:rPr lang="zh-CN" altLang="en-US" sz="1050" b="0" i="0" u="none" strike="noStrike" dirty="0">
                          <a:latin typeface="宋体"/>
                        </a:rPr>
                        <a:t>认证</a:t>
                      </a:r>
                      <a:endParaRPr lang="zh-CN" altLang="en-US"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成品</a:t>
                      </a:r>
                      <a:r>
                        <a:rPr lang="en-US" altLang="zh-CN" sz="1050" b="0" i="0" u="none" strike="noStrike">
                          <a:latin typeface="Arial"/>
                        </a:rPr>
                        <a:t>18</a:t>
                      </a:r>
                      <a:r>
                        <a:rPr lang="zh-CN" altLang="en-US" sz="1050" b="0" i="0" u="none" strike="noStrike">
                          <a:latin typeface="宋体"/>
                        </a:rPr>
                        <a:t>个，电芯</a:t>
                      </a:r>
                      <a:r>
                        <a:rPr lang="en-US" altLang="zh-CN" sz="1050" b="0" i="0" u="none" strike="noStrike">
                          <a:latin typeface="Arial"/>
                        </a:rPr>
                        <a:t>57</a:t>
                      </a:r>
                      <a:r>
                        <a:rPr lang="zh-CN" altLang="en-US" sz="1050" b="0" i="0" u="none" strike="noStrike">
                          <a:latin typeface="宋体"/>
                        </a:rPr>
                        <a:t>个，电池包</a:t>
                      </a:r>
                      <a:r>
                        <a:rPr lang="en-US" altLang="zh-CN" sz="1050" b="0" i="0" u="none" strike="noStrike">
                          <a:latin typeface="Arial"/>
                        </a:rPr>
                        <a:t>30</a:t>
                      </a:r>
                      <a:r>
                        <a:rPr lang="zh-CN" altLang="en-US" sz="1050" b="0" i="0" u="none" strike="noStrike">
                          <a:latin typeface="宋体"/>
                        </a:rPr>
                        <a:t>个</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4~5</a:t>
                      </a:r>
                      <a:r>
                        <a:rPr lang="zh-CN" altLang="en-US" sz="1050" b="0" i="0" u="none" strike="noStrike" dirty="0">
                          <a:latin typeface="宋体"/>
                        </a:rPr>
                        <a:t>周</a:t>
                      </a:r>
                      <a:endParaRPr lang="zh-CN" altLang="en-US"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174">
                <a:tc>
                  <a:txBody>
                    <a:bodyPr/>
                    <a:lstStyle/>
                    <a:p>
                      <a:pPr algn="ctr" fontAlgn="ctr"/>
                      <a:r>
                        <a:rPr lang="en-US" altLang="zh-CN" sz="1050" b="0" i="0" u="none" strike="noStrike">
                          <a:latin typeface="Times New Roman"/>
                        </a:rPr>
                        <a:t>7</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latin typeface="Times New Roman"/>
                        </a:rPr>
                        <a:t>CE-EMC</a:t>
                      </a:r>
                      <a:r>
                        <a:rPr lang="zh-CN" altLang="en-US" sz="1050" b="0" i="0" u="none" strike="noStrike">
                          <a:latin typeface="宋体"/>
                        </a:rPr>
                        <a:t>测试</a:t>
                      </a:r>
                      <a:endParaRPr lang="zh-CN" altLang="en-US" sz="1050" b="0" i="0" u="none" strike="noStrike">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smtClean="0">
                          <a:latin typeface="宋体"/>
                        </a:rPr>
                        <a:t>1~2</a:t>
                      </a:r>
                      <a:r>
                        <a:rPr lang="zh-CN" altLang="en-US" sz="1050" b="0" i="0" u="none" strike="noStrike" dirty="0">
                          <a:latin typeface="宋体"/>
                        </a:rPr>
                        <a:t>支</a:t>
                      </a:r>
                      <a:r>
                        <a:rPr lang="en-US" altLang="zh-CN" sz="1050" b="0" i="0" u="none" strike="noStrike" dirty="0">
                          <a:latin typeface="Times New Roman"/>
                        </a:rPr>
                        <a:t>/</a:t>
                      </a:r>
                      <a:r>
                        <a:rPr lang="zh-CN" altLang="en-US" sz="1050" b="0" i="0" u="none" strike="noStrike" dirty="0">
                          <a:latin typeface="宋体"/>
                        </a:rPr>
                        <a:t>型号，不限口味</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7</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6256">
                <a:tc>
                  <a:txBody>
                    <a:bodyPr/>
                    <a:lstStyle/>
                    <a:p>
                      <a:pPr algn="ctr" fontAlgn="ctr"/>
                      <a:r>
                        <a:rPr lang="en-US" altLang="zh-CN" sz="1050" b="0" i="0" u="none" strike="noStrike">
                          <a:latin typeface="Times New Roman"/>
                        </a:rPr>
                        <a:t>8</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err="1">
                          <a:latin typeface="Times New Roman"/>
                        </a:rPr>
                        <a:t>RoHS</a:t>
                      </a:r>
                      <a:r>
                        <a:rPr lang="zh-CN" altLang="en-US" sz="1050" b="0" i="0" u="none" strike="noStrike" dirty="0">
                          <a:latin typeface="宋体"/>
                        </a:rPr>
                        <a:t>测试</a:t>
                      </a:r>
                      <a:endParaRPr lang="zh-CN" altLang="en-US"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a:rPr>
                        <a:t>每个型号</a:t>
                      </a:r>
                      <a:r>
                        <a:rPr lang="en-US" altLang="zh-CN" sz="1050" b="0" i="0" u="none" strike="noStrike" dirty="0">
                          <a:latin typeface="Times New Roman"/>
                        </a:rPr>
                        <a:t>4</a:t>
                      </a:r>
                      <a:r>
                        <a:rPr lang="zh-CN" altLang="en-US" sz="1050" b="0" i="0" u="none" strike="noStrike" dirty="0">
                          <a:latin typeface="宋体"/>
                        </a:rPr>
                        <a:t>个烟具（无需注油）</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7</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619">
                <a:tc>
                  <a:txBody>
                    <a:bodyPr/>
                    <a:lstStyle/>
                    <a:p>
                      <a:pPr algn="ctr" fontAlgn="ctr"/>
                      <a:r>
                        <a:rPr lang="en-US" altLang="zh-CN" sz="1050" b="0" i="0" u="none" strike="noStrike">
                          <a:latin typeface="Times New Roman"/>
                        </a:rPr>
                        <a:t>9</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a:latin typeface="Times New Roman"/>
                        </a:rPr>
                        <a:t>--</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dirty="0">
                          <a:latin typeface="Times New Roman"/>
                        </a:rPr>
                        <a:t>ECAS</a:t>
                      </a:r>
                      <a:r>
                        <a:rPr lang="zh-CN" altLang="en-US" sz="1050" b="0" i="0" u="none" strike="noStrike" dirty="0">
                          <a:latin typeface="宋体"/>
                        </a:rPr>
                        <a:t>账号注册</a:t>
                      </a:r>
                      <a:endParaRPr lang="zh-CN" altLang="en-US" sz="1050" b="0" i="0" u="none" strike="noStrike" dirty="0">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提供阿联酋进口商公司及法人资料信息</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50" b="0" i="0" u="none" strike="noStrike" dirty="0">
                          <a:latin typeface="Times New Roman"/>
                        </a:rPr>
                        <a:t>3</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ctr" fontAlgn="ctr"/>
                      <a:r>
                        <a:rPr lang="en-US" altLang="zh-CN" sz="1050" b="0" i="0" u="none" strike="noStrike">
                          <a:latin typeface="Times New Roman"/>
                        </a:rPr>
                        <a:t>10</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a:latin typeface="宋体"/>
                        </a:rPr>
                        <a:t>标签</a:t>
                      </a:r>
                      <a:r>
                        <a:rPr lang="en-US" sz="1050" b="0" i="0" u="none" strike="noStrike" dirty="0">
                          <a:latin typeface="Times New Roman"/>
                        </a:rPr>
                        <a:t>ECAS</a:t>
                      </a:r>
                      <a:r>
                        <a:rPr lang="zh-CN" altLang="en-US" sz="1050" b="0" i="0" u="none" strike="noStrike" dirty="0">
                          <a:latin typeface="宋体"/>
                        </a:rPr>
                        <a:t>注册</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提供产品的包装图片</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altLang="zh-CN" sz="1050" b="0" i="0" u="none" strike="noStrike" dirty="0">
                          <a:latin typeface="Times New Roman"/>
                        </a:rPr>
                        <a:t>5</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648">
                <a:tc>
                  <a:txBody>
                    <a:bodyPr/>
                    <a:lstStyle/>
                    <a:p>
                      <a:pPr algn="ctr" fontAlgn="ctr"/>
                      <a:r>
                        <a:rPr lang="en-US" altLang="zh-CN" sz="1050" b="0" i="0" u="none" strike="noStrike">
                          <a:latin typeface="Times New Roman"/>
                        </a:rPr>
                        <a:t>11</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a:latin typeface="宋体"/>
                        </a:rPr>
                        <a:t>烟油</a:t>
                      </a:r>
                      <a:r>
                        <a:rPr lang="en-US" sz="1050" b="0" i="0" u="none" strike="noStrike">
                          <a:latin typeface="Times New Roman"/>
                        </a:rPr>
                        <a:t>ECAS</a:t>
                      </a:r>
                      <a:r>
                        <a:rPr lang="zh-CN" altLang="en-US" sz="1050" b="0" i="0" u="none" strike="noStrike">
                          <a:latin typeface="宋体"/>
                        </a:rPr>
                        <a:t>注册</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a:rPr>
                        <a:t>提供上述烟油的测试</a:t>
                      </a:r>
                      <a:r>
                        <a:rPr lang="en-US" altLang="zh-CN" sz="1050" b="0" i="0" u="none" strike="noStrike" dirty="0">
                          <a:latin typeface="Times New Roman"/>
                        </a:rPr>
                        <a:t>/</a:t>
                      </a:r>
                      <a:r>
                        <a:rPr lang="zh-CN" altLang="en-US" sz="1050" b="0" i="0" u="none" strike="noStrike" dirty="0">
                          <a:latin typeface="宋体"/>
                        </a:rPr>
                        <a:t>研究报告及其他有关资料</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r h="302236">
                <a:tc>
                  <a:txBody>
                    <a:bodyPr/>
                    <a:lstStyle/>
                    <a:p>
                      <a:pPr algn="ctr" fontAlgn="ctr"/>
                      <a:r>
                        <a:rPr lang="en-US" altLang="zh-CN" sz="1050" b="0" i="0" u="none" strike="noStrike">
                          <a:latin typeface="Times New Roman"/>
                        </a:rPr>
                        <a:t>12</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a:latin typeface="宋体"/>
                        </a:rPr>
                        <a:t>烟具</a:t>
                      </a:r>
                      <a:r>
                        <a:rPr lang="en-US" sz="1050" b="0" i="0" u="none" strike="noStrike">
                          <a:latin typeface="Times New Roman"/>
                        </a:rPr>
                        <a:t>ECAS</a:t>
                      </a:r>
                      <a:r>
                        <a:rPr lang="zh-CN" altLang="en-US" sz="1050" b="0" i="0" u="none" strike="noStrike">
                          <a:latin typeface="宋体"/>
                        </a:rPr>
                        <a:t>注册</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a:rPr>
                        <a:t>提供上述烟具的测试认证报告及其他有关资料</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r h="365556">
                <a:tc>
                  <a:txBody>
                    <a:bodyPr/>
                    <a:lstStyle/>
                    <a:p>
                      <a:pPr algn="ctr" fontAlgn="ctr"/>
                      <a:r>
                        <a:rPr lang="en-US" altLang="zh-CN" sz="1050" b="0" i="0" u="none" strike="noStrike">
                          <a:latin typeface="Times New Roman"/>
                        </a:rPr>
                        <a:t>13</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a:latin typeface="宋体"/>
                        </a:rPr>
                        <a:t>电子烟</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latin typeface="Times New Roman"/>
                        </a:rPr>
                        <a:t>RoHS</a:t>
                      </a:r>
                      <a:r>
                        <a:rPr lang="zh-CN" altLang="en-US" sz="1050" b="0" i="0" u="none" strike="noStrike">
                          <a:latin typeface="宋体"/>
                        </a:rPr>
                        <a:t>注册</a:t>
                      </a:r>
                      <a:endParaRPr lang="zh-CN" altLang="en-US" sz="1050" b="0" i="0" u="none" strike="noStrike">
                        <a:latin typeface="Times New Roman"/>
                      </a:endParaRP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50" b="0" i="0" u="none" strike="noStrike" dirty="0">
                          <a:latin typeface="宋体"/>
                        </a:rPr>
                        <a:t>提供烟具的</a:t>
                      </a:r>
                      <a:r>
                        <a:rPr lang="en-US" altLang="zh-CN" sz="1050" b="0" i="0" u="none" strike="noStrike" dirty="0" err="1">
                          <a:latin typeface="Times New Roman"/>
                        </a:rPr>
                        <a:t>RoHS</a:t>
                      </a:r>
                      <a:r>
                        <a:rPr lang="zh-CN" altLang="en-US" sz="1050" b="0" i="0" u="none" strike="noStrike" dirty="0">
                          <a:latin typeface="宋体"/>
                        </a:rPr>
                        <a:t>测试报告证书及其他有关资料</a:t>
                      </a:r>
                    </a:p>
                  </a:txBody>
                  <a:tcPr marL="72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目录线条背景"/>
          <p:cNvPicPr>
            <a:picLocks noChangeAspect="1"/>
          </p:cNvPicPr>
          <p:nvPr/>
        </p:nvPicPr>
        <p:blipFill>
          <a:blip r:embed="rId3" cstate="print"/>
          <a:stretch>
            <a:fillRect/>
          </a:stretch>
        </p:blipFill>
        <p:spPr>
          <a:xfrm flipH="1">
            <a:off x="-3175" y="3843655"/>
            <a:ext cx="12192000" cy="2082800"/>
          </a:xfrm>
          <a:prstGeom prst="rect">
            <a:avLst/>
          </a:prstGeom>
        </p:spPr>
      </p:pic>
      <p:pic>
        <p:nvPicPr>
          <p:cNvPr id="19" name="图片 18" descr="目录线条背景2"/>
          <p:cNvPicPr>
            <a:picLocks noChangeAspect="1"/>
          </p:cNvPicPr>
          <p:nvPr/>
        </p:nvPicPr>
        <p:blipFill>
          <a:blip r:embed="rId4" cstate="print"/>
          <a:stretch>
            <a:fillRect/>
          </a:stretch>
        </p:blipFill>
        <p:spPr>
          <a:xfrm flipH="1">
            <a:off x="-19050" y="4150995"/>
            <a:ext cx="12211050" cy="2035810"/>
          </a:xfrm>
          <a:prstGeom prst="rect">
            <a:avLst/>
          </a:prstGeom>
        </p:spPr>
      </p:pic>
      <p:sp>
        <p:nvSpPr>
          <p:cNvPr id="20" name="文本框 19"/>
          <p:cNvSpPr txBox="1"/>
          <p:nvPr/>
        </p:nvSpPr>
        <p:spPr>
          <a:xfrm>
            <a:off x="7124119" y="2913380"/>
            <a:ext cx="4421884" cy="553998"/>
          </a:xfrm>
          <a:prstGeom prst="rect">
            <a:avLst/>
          </a:prstGeom>
          <a:noFill/>
        </p:spPr>
        <p:txBody>
          <a:bodyPr wrap="square" rtlCol="0">
            <a:spAutoFit/>
          </a:bodyPr>
          <a:lstStyle/>
          <a:p>
            <a:r>
              <a:rPr lang="zh-CN" altLang="en-US" sz="3000" b="1" dirty="0" smtClean="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rPr>
              <a:t>常见问题解答</a:t>
            </a:r>
            <a:endParaRPr lang="zh-CN" altLang="zh-CN" sz="3000" b="1" dirty="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endParaRPr>
          </a:p>
        </p:txBody>
      </p:sp>
      <p:sp>
        <p:nvSpPr>
          <p:cNvPr id="21" name="椭圆 20"/>
          <p:cNvSpPr/>
          <p:nvPr/>
        </p:nvSpPr>
        <p:spPr>
          <a:xfrm>
            <a:off x="6114415" y="2743200"/>
            <a:ext cx="893445" cy="893445"/>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234430" y="2928938"/>
            <a:ext cx="653415" cy="521970"/>
          </a:xfrm>
          <a:prstGeom prst="rect">
            <a:avLst/>
          </a:prstGeom>
          <a:noFill/>
        </p:spPr>
        <p:txBody>
          <a:bodyPr wrap="square" rtlCol="0">
            <a:spAutoFit/>
          </a:bodyPr>
          <a:lstStyle/>
          <a:p>
            <a:pPr algn="dist"/>
            <a:r>
              <a:rPr lang="en-US" altLang="zh-CN" sz="2800" b="1" dirty="0" smtClean="0">
                <a:ln>
                  <a:noFill/>
                </a:ln>
                <a:solidFill>
                  <a:schemeClr val="bg1"/>
                </a:solidFill>
              </a:rPr>
              <a:t>05</a:t>
            </a:r>
            <a:endParaRPr lang="en-US" altLang="zh-CN" sz="2800" b="1" dirty="0">
              <a:ln>
                <a:noFill/>
              </a:ln>
              <a:solidFill>
                <a:schemeClr val="bg1"/>
              </a:solidFill>
            </a:endParaRPr>
          </a:p>
        </p:txBody>
      </p:sp>
      <p:grpSp>
        <p:nvGrpSpPr>
          <p:cNvPr id="2" name="组合 22"/>
          <p:cNvGrpSpPr/>
          <p:nvPr/>
        </p:nvGrpSpPr>
        <p:grpSpPr>
          <a:xfrm>
            <a:off x="9305925" y="6410960"/>
            <a:ext cx="2757805" cy="291465"/>
            <a:chOff x="13463" y="10070"/>
            <a:chExt cx="5467" cy="459"/>
          </a:xfrm>
        </p:grpSpPr>
        <p:sp>
          <p:nvSpPr>
            <p:cNvPr id="24" name="文本框 23"/>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5" name="文本框 24"/>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26" name="图片 25" descr="线条"/>
          <p:cNvPicPr>
            <a:picLocks noChangeAspect="1"/>
          </p:cNvPicPr>
          <p:nvPr/>
        </p:nvPicPr>
        <p:blipFill>
          <a:blip r:embed="rId5" cstate="print"/>
          <a:stretch>
            <a:fillRect/>
          </a:stretch>
        </p:blipFill>
        <p:spPr>
          <a:xfrm>
            <a:off x="2148840" y="6551930"/>
            <a:ext cx="10058400" cy="321310"/>
          </a:xfrm>
          <a:prstGeom prst="rect">
            <a:avLst/>
          </a:prstGeom>
        </p:spPr>
      </p:pic>
      <p:pic>
        <p:nvPicPr>
          <p:cNvPr id="30" name="图片 29" descr="skyte-logo(1)"/>
          <p:cNvPicPr>
            <a:picLocks noChangeAspect="1"/>
          </p:cNvPicPr>
          <p:nvPr/>
        </p:nvPicPr>
        <p:blipFill>
          <a:blip r:embed="rId6"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000"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par>
                                <p:cTn id="22" presetID="22" presetClass="entr" presetSubtype="8" fill="hold" nodeType="withEffect">
                                  <p:stCondLst>
                                    <p:cond delay="0"/>
                                  </p:stCondLst>
                                  <p:childTnLst>
                                    <p:set>
                                      <p:cBhvr>
                                        <p:cTn id="23" dur="1000"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ldLvl="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211660"/>
            <a:ext cx="7634848" cy="705600"/>
          </a:xfrm>
        </p:spPr>
        <p:txBody>
          <a:bodyPr>
            <a:noAutofit/>
          </a:bodyPr>
          <a:lstStyle/>
          <a:p>
            <a:r>
              <a:rPr altLang="en-US"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常见问题解答</a:t>
            </a: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6" name="矩形 5"/>
          <p:cNvSpPr/>
          <p:nvPr/>
        </p:nvSpPr>
        <p:spPr>
          <a:xfrm>
            <a:off x="1123664" y="1641244"/>
            <a:ext cx="9985614" cy="1022844"/>
          </a:xfrm>
          <a:prstGeom prst="rect">
            <a:avLst/>
          </a:prstGeom>
        </p:spPr>
        <p:txBody>
          <a:bodyPr wrap="square">
            <a:spAutoFit/>
          </a:bodyPr>
          <a:lstStyle/>
          <a:p>
            <a:endParaRPr lang="zh-CN" altLang="en-US" dirty="0" smtClean="0"/>
          </a:p>
          <a:p>
            <a:pPr lvl="1"/>
            <a:endParaRPr lang="zh-CN" altLang="en-US" sz="1600" dirty="0" smtClean="0"/>
          </a:p>
          <a:p>
            <a:pPr marL="457200" lvl="0" indent="-457200">
              <a:lnSpc>
                <a:spcPct val="150000"/>
              </a:lnSpc>
            </a:pPr>
            <a:endParaRPr lang="zh-CN" altLang="en-US" sz="2000" dirty="0">
              <a:latin typeface="+mn-ea"/>
            </a:endParaRPr>
          </a:p>
        </p:txBody>
      </p:sp>
      <p:sp>
        <p:nvSpPr>
          <p:cNvPr id="7" name="矩形 6"/>
          <p:cNvSpPr/>
          <p:nvPr/>
        </p:nvSpPr>
        <p:spPr>
          <a:xfrm>
            <a:off x="1119131" y="1773914"/>
            <a:ext cx="11546010" cy="646331"/>
          </a:xfrm>
          <a:prstGeom prst="rect">
            <a:avLst/>
          </a:prstGeom>
        </p:spPr>
        <p:txBody>
          <a:bodyPr wrap="square">
            <a:spAutoFit/>
          </a:bodyPr>
          <a:lstStyle/>
          <a:p>
            <a:pPr lvl="0"/>
            <a:endParaRPr lang="zh-CN" altLang="en-US" dirty="0" smtClean="0"/>
          </a:p>
          <a:p>
            <a:endParaRPr lang="zh-CN" altLang="en-US" dirty="0"/>
          </a:p>
        </p:txBody>
      </p:sp>
      <p:sp>
        <p:nvSpPr>
          <p:cNvPr id="1025" name="Rectangle 1"/>
          <p:cNvSpPr>
            <a:spLocks noChangeArrowheads="1"/>
          </p:cNvSpPr>
          <p:nvPr/>
        </p:nvSpPr>
        <p:spPr bwMode="auto">
          <a:xfrm>
            <a:off x="927100" y="1092200"/>
            <a:ext cx="98425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1. </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营业执照有什么要求？</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应包括尼古丁贸易活动或任何有关尼古丁产品贸易的活动。</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2. </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单个证书中允许多少型号</a:t>
            </a: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口味？</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单个尼古丁产品证书只能有一种口味，电子设备的每个证书只允许一个型号。</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3. </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瓶装烟油和雾化器的容量最大允许多少？</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瓶装烟油不能超过</a:t>
            </a:r>
            <a:r>
              <a:rPr lang="en-US" altLang="zh-CN" sz="2000" dirty="0" smtClean="0">
                <a:solidFill>
                  <a:srgbClr val="121212"/>
                </a:solidFill>
                <a:latin typeface="微软雅黑" pitchFamily="34" charset="-122"/>
                <a:ea typeface="微软雅黑" pitchFamily="34" charset="-122"/>
                <a:cs typeface="宋体" pitchFamily="2" charset="-122"/>
              </a:rPr>
              <a:t>5</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0ml</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，雾化器不能超过</a:t>
            </a:r>
            <a:r>
              <a:rPr lang="en-US" altLang="zh-CN" sz="2000" dirty="0" smtClean="0">
                <a:solidFill>
                  <a:srgbClr val="121212"/>
                </a:solidFill>
                <a:latin typeface="微软雅黑" pitchFamily="34" charset="-122"/>
                <a:ea typeface="微软雅黑" pitchFamily="34" charset="-122"/>
                <a:cs typeface="宋体" pitchFamily="2" charset="-122"/>
              </a:rPr>
              <a:t>10</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ml</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4. </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烟油中尼古丁含量不能超过</a:t>
            </a: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20mg/ml</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5. </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产品投放市场前需要哪些认证？</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err="1" smtClean="0">
                <a:ln>
                  <a:noFill/>
                </a:ln>
                <a:solidFill>
                  <a:srgbClr val="121212"/>
                </a:solidFill>
                <a:effectLst/>
                <a:latin typeface="微软雅黑" pitchFamily="34" charset="-122"/>
                <a:ea typeface="微软雅黑" pitchFamily="34" charset="-122"/>
                <a:cs typeface="宋体" pitchFamily="2" charset="-122"/>
              </a:rPr>
              <a:t>RoHS</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 ECAS</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认证，电子烟设备</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成品</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烟油</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烟弹的</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ECAS</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认证，标签的</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ECAS</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认证</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6. </a:t>
            </a:r>
            <a:r>
              <a:rPr kumimoji="0" lang="zh-CN" altLang="en-US" sz="2000" b="1"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认证的有效期多久？</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电子烟</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烟具</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烟油</a:t>
            </a:r>
            <a:r>
              <a:rPr kumimoji="0" lang="en-US" altLang="zh-CN"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a:t>
            </a:r>
            <a:r>
              <a:rPr kumimoji="0" lang="en-US" altLang="zh-CN" sz="2000" b="0" i="0" u="none" strike="noStrike" cap="none" normalizeH="0" baseline="0" dirty="0" err="1" smtClean="0">
                <a:ln>
                  <a:noFill/>
                </a:ln>
                <a:solidFill>
                  <a:srgbClr val="121212"/>
                </a:solidFill>
                <a:effectLst/>
                <a:latin typeface="微软雅黑" pitchFamily="34" charset="-122"/>
                <a:ea typeface="微软雅黑" pitchFamily="34" charset="-122"/>
                <a:cs typeface="宋体" pitchFamily="2" charset="-122"/>
              </a:rPr>
              <a:t>RoHS</a:t>
            </a:r>
            <a:r>
              <a:rPr kumimoji="0" lang="zh-CN" altLang="en-US" sz="2000" b="0" i="0" u="none" strike="noStrike" cap="none" normalizeH="0" baseline="0" dirty="0" smtClean="0">
                <a:ln>
                  <a:noFill/>
                </a:ln>
                <a:solidFill>
                  <a:srgbClr val="121212"/>
                </a:solidFill>
                <a:effectLst/>
                <a:latin typeface="微软雅黑" pitchFamily="34" charset="-122"/>
                <a:ea typeface="微软雅黑" pitchFamily="34" charset="-122"/>
                <a:cs typeface="宋体" pitchFamily="2" charset="-122"/>
              </a:rPr>
              <a:t>１年；标签如果没有变更，永久有效。</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目录线条背景"/>
          <p:cNvPicPr>
            <a:picLocks noChangeAspect="1"/>
          </p:cNvPicPr>
          <p:nvPr/>
        </p:nvPicPr>
        <p:blipFill>
          <a:blip r:embed="rId3" cstate="print"/>
          <a:stretch>
            <a:fillRect/>
          </a:stretch>
        </p:blipFill>
        <p:spPr>
          <a:xfrm flipH="1">
            <a:off x="-3175" y="3843655"/>
            <a:ext cx="12192000" cy="2082800"/>
          </a:xfrm>
          <a:prstGeom prst="rect">
            <a:avLst/>
          </a:prstGeom>
        </p:spPr>
      </p:pic>
      <p:pic>
        <p:nvPicPr>
          <p:cNvPr id="19" name="图片 18" descr="目录线条背景2"/>
          <p:cNvPicPr>
            <a:picLocks noChangeAspect="1"/>
          </p:cNvPicPr>
          <p:nvPr/>
        </p:nvPicPr>
        <p:blipFill>
          <a:blip r:embed="rId4" cstate="print"/>
          <a:stretch>
            <a:fillRect/>
          </a:stretch>
        </p:blipFill>
        <p:spPr>
          <a:xfrm flipH="1">
            <a:off x="-19050" y="4150995"/>
            <a:ext cx="12211050" cy="2035810"/>
          </a:xfrm>
          <a:prstGeom prst="rect">
            <a:avLst/>
          </a:prstGeom>
        </p:spPr>
      </p:pic>
      <p:sp>
        <p:nvSpPr>
          <p:cNvPr id="20" name="文本框 19"/>
          <p:cNvSpPr txBox="1"/>
          <p:nvPr/>
        </p:nvSpPr>
        <p:spPr>
          <a:xfrm>
            <a:off x="3504618" y="2138680"/>
            <a:ext cx="4686881" cy="553998"/>
          </a:xfrm>
          <a:prstGeom prst="rect">
            <a:avLst/>
          </a:prstGeom>
          <a:noFill/>
        </p:spPr>
        <p:txBody>
          <a:bodyPr wrap="square" rtlCol="0">
            <a:spAutoFit/>
          </a:bodyPr>
          <a:lstStyle/>
          <a:p>
            <a:pPr algn="dist"/>
            <a:r>
              <a:rPr lang="zh-CN" altLang="en-US" sz="3000" b="1" dirty="0" smtClean="0">
                <a:gradFill>
                  <a:gsLst>
                    <a:gs pos="0">
                      <a:srgbClr val="68B92E">
                        <a:alpha val="100000"/>
                      </a:srgbClr>
                    </a:gs>
                    <a:gs pos="100000">
                      <a:srgbClr val="2060B0"/>
                    </a:gs>
                  </a:gsLst>
                  <a:lin ang="12540000" scaled="0"/>
                </a:gradFill>
                <a:latin typeface="+mj-ea"/>
                <a:ea typeface="+mj-ea"/>
              </a:rPr>
              <a:t>天鉴检测电子烟技术服务</a:t>
            </a:r>
            <a:endParaRPr lang="zh-CN" altLang="zh-CN" sz="3000" b="1" dirty="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endParaRPr>
          </a:p>
        </p:txBody>
      </p:sp>
      <p:grpSp>
        <p:nvGrpSpPr>
          <p:cNvPr id="2" name="组合 22"/>
          <p:cNvGrpSpPr/>
          <p:nvPr/>
        </p:nvGrpSpPr>
        <p:grpSpPr>
          <a:xfrm>
            <a:off x="9305925" y="6410960"/>
            <a:ext cx="2757805" cy="291465"/>
            <a:chOff x="13463" y="10070"/>
            <a:chExt cx="5467" cy="459"/>
          </a:xfrm>
        </p:grpSpPr>
        <p:sp>
          <p:nvSpPr>
            <p:cNvPr id="24" name="文本框 23"/>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5" name="文本框 24"/>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26" name="图片 25" descr="线条"/>
          <p:cNvPicPr>
            <a:picLocks noChangeAspect="1"/>
          </p:cNvPicPr>
          <p:nvPr/>
        </p:nvPicPr>
        <p:blipFill>
          <a:blip r:embed="rId5" cstate="print"/>
          <a:stretch>
            <a:fillRect/>
          </a:stretch>
        </p:blipFill>
        <p:spPr>
          <a:xfrm>
            <a:off x="2148840" y="6551930"/>
            <a:ext cx="10058400" cy="321310"/>
          </a:xfrm>
          <a:prstGeom prst="rect">
            <a:avLst/>
          </a:prstGeom>
        </p:spPr>
      </p:pic>
      <p:pic>
        <p:nvPicPr>
          <p:cNvPr id="30" name="图片 29" descr="skyte-logo(1)"/>
          <p:cNvPicPr>
            <a:picLocks noChangeAspect="1"/>
          </p:cNvPicPr>
          <p:nvPr/>
        </p:nvPicPr>
        <p:blipFill>
          <a:blip r:embed="rId6"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000"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par>
                                <p:cTn id="16" presetID="22" presetClass="entr" presetSubtype="8" fill="hold" nodeType="withEffect">
                                  <p:stCondLst>
                                    <p:cond delay="0"/>
                                  </p:stCondLst>
                                  <p:childTnLst>
                                    <p:set>
                                      <p:cBhvr>
                                        <p:cTn id="17" dur="1000" fill="hold">
                                          <p:stCondLst>
                                            <p:cond delay="0"/>
                                          </p:stCondLst>
                                        </p:cTn>
                                        <p:tgtEl>
                                          <p:spTgt spid="18"/>
                                        </p:tgtEl>
                                        <p:attrNameLst>
                                          <p:attrName>style.visibility</p:attrName>
                                        </p:attrNameLst>
                                      </p:cBhvr>
                                      <p:to>
                                        <p:strVal val="visible"/>
                                      </p:to>
                                    </p:set>
                                    <p:animEffect transition="in" filter="wipe(left)">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9305925" y="6410960"/>
            <a:ext cx="2757805" cy="291465"/>
            <a:chOff x="13463" y="10070"/>
            <a:chExt cx="5467" cy="459"/>
          </a:xfrm>
        </p:grpSpPr>
        <p:sp>
          <p:nvSpPr>
            <p:cNvPr id="6" name="文本框 5"/>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7" name="文本框 6"/>
            <p:cNvSpPr txBox="1"/>
            <p:nvPr/>
          </p:nvSpPr>
          <p:spPr>
            <a:xfrm>
              <a:off x="15193" y="10070"/>
              <a:ext cx="3737" cy="459"/>
            </a:xfrm>
            <a:prstGeom prst="rect">
              <a:avLst/>
            </a:prstGeom>
            <a:noFill/>
          </p:spPr>
          <p:txBody>
            <a:bodyPr wrap="square" rtlCol="0">
              <a:spAutoFit/>
            </a:bodyPr>
            <a:lstStyle/>
            <a:p>
              <a:pPr algn="dist"/>
              <a:r>
                <a:rPr lang="zh-CN" altLang="en-US" sz="1300" dirty="0">
                  <a:solidFill>
                    <a:schemeClr val="bg1">
                      <a:lumMod val="75000"/>
                    </a:schemeClr>
                  </a:solidFill>
                </a:rPr>
                <a:t>天鉴检测 公正品质</a:t>
              </a:r>
            </a:p>
          </p:txBody>
        </p:sp>
      </p:grpSp>
      <p:pic>
        <p:nvPicPr>
          <p:cNvPr id="11" name="图片 10" descr="线条"/>
          <p:cNvPicPr>
            <a:picLocks noChangeAspect="1"/>
          </p:cNvPicPr>
          <p:nvPr/>
        </p:nvPicPr>
        <p:blipFill>
          <a:blip r:embed="rId3" cstate="print"/>
          <a:stretch>
            <a:fillRect/>
          </a:stretch>
        </p:blipFill>
        <p:spPr>
          <a:xfrm>
            <a:off x="2133600" y="6536690"/>
            <a:ext cx="10058400" cy="321310"/>
          </a:xfrm>
          <a:prstGeom prst="rect">
            <a:avLst/>
          </a:prstGeom>
        </p:spPr>
      </p:pic>
      <p:sp>
        <p:nvSpPr>
          <p:cNvPr id="41" name="文本框 40"/>
          <p:cNvSpPr txBox="1"/>
          <p:nvPr/>
        </p:nvSpPr>
        <p:spPr>
          <a:xfrm>
            <a:off x="1460732" y="291528"/>
            <a:ext cx="6199505" cy="475615"/>
          </a:xfrm>
          <a:prstGeom prst="rect">
            <a:avLst/>
          </a:prstGeom>
          <a:noFill/>
        </p:spPr>
        <p:txBody>
          <a:bodyPr wrap="square" rtlCol="0">
            <a:spAutoFit/>
          </a:bodyPr>
          <a:lstStyle/>
          <a:p>
            <a:r>
              <a:rPr lang="zh-CN" altLang="en-US" sz="2500" b="1" dirty="0" smtClean="0">
                <a:gradFill>
                  <a:gsLst>
                    <a:gs pos="0">
                      <a:srgbClr val="205CB2">
                        <a:alpha val="72000"/>
                      </a:srgbClr>
                    </a:gs>
                    <a:gs pos="100000">
                      <a:srgbClr val="179331">
                        <a:alpha val="55000"/>
                      </a:srgbClr>
                    </a:gs>
                  </a:gsLst>
                  <a:lin ang="20520000" scaled="0"/>
                </a:gradFill>
                <a:ea typeface="+mj-ea"/>
              </a:rPr>
              <a:t>天鉴检测</a:t>
            </a:r>
            <a:r>
              <a:rPr lang="zh-CN" sz="2500" b="1" dirty="0" smtClean="0">
                <a:gradFill>
                  <a:gsLst>
                    <a:gs pos="0">
                      <a:srgbClr val="205CB2">
                        <a:alpha val="72000"/>
                      </a:srgbClr>
                    </a:gs>
                    <a:gs pos="100000">
                      <a:srgbClr val="179331">
                        <a:alpha val="55000"/>
                      </a:srgbClr>
                    </a:gs>
                  </a:gsLst>
                  <a:lin ang="20520000" scaled="0"/>
                </a:gradFill>
                <a:ea typeface="+mj-ea"/>
              </a:rPr>
              <a:t>电子烟</a:t>
            </a:r>
            <a:r>
              <a:rPr lang="zh-CN" altLang="en-US" sz="2500" b="1" dirty="0" smtClean="0">
                <a:gradFill>
                  <a:gsLst>
                    <a:gs pos="0">
                      <a:srgbClr val="205CB2">
                        <a:alpha val="72000"/>
                      </a:srgbClr>
                    </a:gs>
                    <a:gs pos="100000">
                      <a:srgbClr val="179331">
                        <a:alpha val="55000"/>
                      </a:srgbClr>
                    </a:gs>
                  </a:gsLst>
                  <a:lin ang="20520000" scaled="0"/>
                </a:gradFill>
                <a:ea typeface="+mj-ea"/>
              </a:rPr>
              <a:t>技术服务</a:t>
            </a:r>
            <a:endParaRPr lang="zh-CN" sz="2500" b="1" dirty="0" smtClean="0">
              <a:gradFill>
                <a:gsLst>
                  <a:gs pos="0">
                    <a:srgbClr val="205CB2">
                      <a:alpha val="72000"/>
                    </a:srgbClr>
                  </a:gs>
                  <a:gs pos="100000">
                    <a:srgbClr val="179331">
                      <a:alpha val="55000"/>
                    </a:srgbClr>
                  </a:gs>
                </a:gsLst>
                <a:lin ang="20520000" scaled="0"/>
              </a:gradFill>
              <a:ea typeface="+mj-ea"/>
            </a:endParaRPr>
          </a:p>
        </p:txBody>
      </p:sp>
      <p:sp>
        <p:nvSpPr>
          <p:cNvPr id="17" name="文本框 16"/>
          <p:cNvSpPr txBox="1"/>
          <p:nvPr/>
        </p:nvSpPr>
        <p:spPr>
          <a:xfrm>
            <a:off x="1340272" y="1194350"/>
            <a:ext cx="5463200" cy="4939814"/>
          </a:xfrm>
          <a:prstGeom prst="rect">
            <a:avLst/>
          </a:prstGeom>
          <a:noFill/>
        </p:spPr>
        <p:txBody>
          <a:bodyPr wrap="square" rtlCol="0">
            <a:spAutoFit/>
          </a:bodyPr>
          <a:lstStyle/>
          <a:p>
            <a:pPr indent="457200" algn="just" fontAlgn="auto">
              <a:lnSpc>
                <a:spcPct val="150000"/>
              </a:lnSpc>
              <a:buFont typeface="Arial" panose="020B0604020202020204" pitchFamily="34" charset="0"/>
              <a:buChar char="•"/>
            </a:pPr>
            <a:r>
              <a:rPr lang="zh-CN" altLang="en-US" dirty="0"/>
              <a:t>天鉴检测2012年即开展电子烟检测服务，为国内最早的电子烟检测</a:t>
            </a:r>
            <a:r>
              <a:rPr lang="zh-CN" altLang="en-US" dirty="0" smtClean="0"/>
              <a:t>机构（股票代码</a:t>
            </a:r>
            <a:r>
              <a:rPr lang="en-US" dirty="0" smtClean="0"/>
              <a:t>870559</a:t>
            </a:r>
            <a:r>
              <a:rPr lang="zh-CN" altLang="en-US" dirty="0" smtClean="0"/>
              <a:t>）</a:t>
            </a:r>
            <a:endParaRPr lang="en-US" altLang="zh-CN" dirty="0" smtClean="0"/>
          </a:p>
          <a:p>
            <a:pPr indent="457200" algn="just" fontAlgn="auto">
              <a:lnSpc>
                <a:spcPct val="150000"/>
              </a:lnSpc>
            </a:pPr>
            <a:endParaRPr lang="zh-CN" altLang="en-US" dirty="0" smtClean="0"/>
          </a:p>
          <a:p>
            <a:pPr lvl="0">
              <a:buFont typeface="Arial" panose="020B0604020202020204" pitchFamily="34" charset="0"/>
              <a:buChar char="•"/>
            </a:pPr>
            <a:r>
              <a:rPr lang="zh-CN" altLang="en-US" dirty="0" smtClean="0"/>
              <a:t>       具备</a:t>
            </a:r>
            <a:r>
              <a:rPr lang="en-US" altLang="zh-CN" dirty="0" smtClean="0"/>
              <a:t>CMA</a:t>
            </a:r>
            <a:r>
              <a:rPr lang="zh-CN" altLang="en-US" dirty="0" smtClean="0"/>
              <a:t>、</a:t>
            </a:r>
            <a:r>
              <a:rPr lang="en-US" altLang="zh-CN" dirty="0" smtClean="0"/>
              <a:t>CNAS</a:t>
            </a:r>
            <a:r>
              <a:rPr lang="zh-CN" altLang="en-US" dirty="0" smtClean="0"/>
              <a:t>双资质认可，同时具备专业医疗资质旗下的卫康体检中心，具备由卫健局颁发的</a:t>
            </a:r>
            <a:r>
              <a:rPr lang="en-US" altLang="zh-CN" dirty="0" smtClean="0"/>
              <a:t>《</a:t>
            </a:r>
            <a:r>
              <a:rPr lang="zh-CN" altLang="en-US" dirty="0" smtClean="0"/>
              <a:t>医疗机构执业许可证</a:t>
            </a:r>
            <a:r>
              <a:rPr lang="en-US" altLang="zh-CN" dirty="0" smtClean="0"/>
              <a:t>》</a:t>
            </a:r>
            <a:r>
              <a:rPr lang="zh-CN" altLang="en-US" dirty="0" smtClean="0"/>
              <a:t>、</a:t>
            </a:r>
            <a:r>
              <a:rPr lang="en-US" altLang="zh-CN" dirty="0" smtClean="0"/>
              <a:t>《</a:t>
            </a:r>
            <a:r>
              <a:rPr lang="zh-CN" altLang="en-US" dirty="0" smtClean="0"/>
              <a:t>职业健康体检资质</a:t>
            </a:r>
            <a:r>
              <a:rPr lang="en-US" altLang="zh-CN" dirty="0" smtClean="0"/>
              <a:t>》</a:t>
            </a:r>
          </a:p>
          <a:p>
            <a:pPr lvl="0"/>
            <a:endParaRPr lang="zh-CN" altLang="en-US" dirty="0" smtClean="0"/>
          </a:p>
          <a:p>
            <a:pPr lvl="0">
              <a:buFont typeface="Arial" panose="020B0604020202020204" pitchFamily="34" charset="0"/>
              <a:buChar char="•"/>
            </a:pPr>
            <a:r>
              <a:rPr lang="zh-CN" altLang="en-US" dirty="0" smtClean="0"/>
              <a:t>        检测设施齐全，拥有高分辨质谱</a:t>
            </a:r>
            <a:r>
              <a:rPr lang="en-US" dirty="0" smtClean="0"/>
              <a:t>LC-MS/MS</a:t>
            </a:r>
            <a:r>
              <a:rPr lang="zh-CN" altLang="en-US" dirty="0" smtClean="0"/>
              <a:t>系统、 </a:t>
            </a:r>
            <a:r>
              <a:rPr lang="en-US" dirty="0" smtClean="0"/>
              <a:t>GC-MS/</a:t>
            </a:r>
            <a:r>
              <a:rPr lang="en-US" altLang="zh-CN" dirty="0" smtClean="0"/>
              <a:t>MS</a:t>
            </a:r>
            <a:r>
              <a:rPr lang="zh-CN" altLang="en-US" dirty="0" smtClean="0"/>
              <a:t>、</a:t>
            </a:r>
            <a:r>
              <a:rPr lang="en-US" dirty="0" smtClean="0"/>
              <a:t>HPLC</a:t>
            </a:r>
            <a:r>
              <a:rPr lang="zh-CN" altLang="en-US" dirty="0" smtClean="0"/>
              <a:t>、</a:t>
            </a:r>
            <a:r>
              <a:rPr lang="en-US" dirty="0" smtClean="0"/>
              <a:t>ICP-MS</a:t>
            </a:r>
            <a:r>
              <a:rPr lang="zh-CN" altLang="en-US" dirty="0" smtClean="0"/>
              <a:t>等高端进口先进仪器</a:t>
            </a:r>
            <a:endParaRPr lang="en-US" altLang="zh-CN" dirty="0" smtClean="0"/>
          </a:p>
          <a:p>
            <a:pPr lvl="0"/>
            <a:endParaRPr lang="zh-CN" altLang="en-US" dirty="0" smtClean="0"/>
          </a:p>
          <a:p>
            <a:pPr lvl="0">
              <a:buFont typeface="Arial" panose="020B0604020202020204" pitchFamily="34" charset="0"/>
              <a:buChar char="•"/>
            </a:pPr>
            <a:r>
              <a:rPr lang="zh-CN" altLang="en-US" dirty="0" smtClean="0"/>
              <a:t>        技术团队由美国弗洛里达大学博士、暨南大学博士带头，成员组成均为硕士研究生以上人员</a:t>
            </a:r>
            <a:endParaRPr lang="en-US" altLang="zh-CN" dirty="0" smtClean="0"/>
          </a:p>
          <a:p>
            <a:pPr lvl="0"/>
            <a:endParaRPr lang="en-US" altLang="zh-CN" dirty="0" smtClean="0"/>
          </a:p>
          <a:p>
            <a:pPr lvl="0">
              <a:buFont typeface="Arial" panose="020B0604020202020204" pitchFamily="34" charset="0"/>
              <a:buChar char="•"/>
            </a:pPr>
            <a:r>
              <a:rPr lang="en-US" altLang="zh-CN" dirty="0" smtClean="0"/>
              <a:t>      CNAS</a:t>
            </a:r>
            <a:r>
              <a:rPr lang="zh-CN" altLang="en-US" dirty="0" smtClean="0"/>
              <a:t>资质附表已经覆盖各电子烟主要市场地区</a:t>
            </a:r>
            <a:r>
              <a:rPr lang="en-US" altLang="zh-CN" dirty="0" smtClean="0"/>
              <a:t>/</a:t>
            </a:r>
            <a:r>
              <a:rPr lang="zh-CN" altLang="en-US" dirty="0" smtClean="0"/>
              <a:t>国家法规管控的物质</a:t>
            </a:r>
          </a:p>
        </p:txBody>
      </p:sp>
      <p:pic>
        <p:nvPicPr>
          <p:cNvPr id="14" name="图片 13" descr="skyte-logo(1)"/>
          <p:cNvPicPr>
            <a:picLocks noChangeAspect="1"/>
          </p:cNvPicPr>
          <p:nvPr/>
        </p:nvPicPr>
        <p:blipFill>
          <a:blip r:embed="rId4" cstate="print"/>
          <a:stretch>
            <a:fillRect/>
          </a:stretch>
        </p:blipFill>
        <p:spPr>
          <a:xfrm>
            <a:off x="463592" y="146686"/>
            <a:ext cx="1041267" cy="840286"/>
          </a:xfrm>
          <a:prstGeom prst="rect">
            <a:avLst/>
          </a:prstGeom>
        </p:spPr>
      </p:pic>
      <p:pic>
        <p:nvPicPr>
          <p:cNvPr id="102402" name="Picture 2"/>
          <p:cNvPicPr>
            <a:picLocks noChangeAspect="1" noChangeArrowheads="1"/>
          </p:cNvPicPr>
          <p:nvPr/>
        </p:nvPicPr>
        <p:blipFill>
          <a:blip r:embed="rId5" cstate="print"/>
          <a:srcRect/>
          <a:stretch>
            <a:fillRect/>
          </a:stretch>
        </p:blipFill>
        <p:spPr bwMode="auto">
          <a:xfrm>
            <a:off x="7179690" y="1295400"/>
            <a:ext cx="3605162" cy="509968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9305925" y="6410960"/>
            <a:ext cx="2757805" cy="291465"/>
            <a:chOff x="13463" y="10070"/>
            <a:chExt cx="5467" cy="459"/>
          </a:xfrm>
        </p:grpSpPr>
        <p:sp>
          <p:nvSpPr>
            <p:cNvPr id="6" name="文本框 5"/>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7" name="文本框 6"/>
            <p:cNvSpPr txBox="1"/>
            <p:nvPr/>
          </p:nvSpPr>
          <p:spPr>
            <a:xfrm>
              <a:off x="15193" y="10070"/>
              <a:ext cx="3737" cy="459"/>
            </a:xfrm>
            <a:prstGeom prst="rect">
              <a:avLst/>
            </a:prstGeom>
            <a:noFill/>
          </p:spPr>
          <p:txBody>
            <a:bodyPr wrap="square" rtlCol="0">
              <a:spAutoFit/>
            </a:bodyPr>
            <a:lstStyle/>
            <a:p>
              <a:pPr algn="dist"/>
              <a:r>
                <a:rPr lang="zh-CN" altLang="en-US" sz="1300" dirty="0">
                  <a:solidFill>
                    <a:schemeClr val="bg1">
                      <a:lumMod val="75000"/>
                    </a:schemeClr>
                  </a:solidFill>
                </a:rPr>
                <a:t>天鉴检测 公正品质</a:t>
              </a:r>
            </a:p>
          </p:txBody>
        </p:sp>
      </p:grpSp>
      <p:pic>
        <p:nvPicPr>
          <p:cNvPr id="11" name="图片 10" descr="线条"/>
          <p:cNvPicPr>
            <a:picLocks noChangeAspect="1"/>
          </p:cNvPicPr>
          <p:nvPr/>
        </p:nvPicPr>
        <p:blipFill>
          <a:blip r:embed="rId3" cstate="print"/>
          <a:stretch>
            <a:fillRect/>
          </a:stretch>
        </p:blipFill>
        <p:spPr>
          <a:xfrm>
            <a:off x="2133600" y="6536690"/>
            <a:ext cx="10058400" cy="321310"/>
          </a:xfrm>
          <a:prstGeom prst="rect">
            <a:avLst/>
          </a:prstGeom>
        </p:spPr>
      </p:pic>
      <p:grpSp>
        <p:nvGrpSpPr>
          <p:cNvPr id="4" name="组合 112"/>
          <p:cNvGrpSpPr/>
          <p:nvPr/>
        </p:nvGrpSpPr>
        <p:grpSpPr>
          <a:xfrm>
            <a:off x="911860" y="1744980"/>
            <a:ext cx="9440545" cy="3112135"/>
            <a:chOff x="1436" y="2748"/>
            <a:chExt cx="14867" cy="4901"/>
          </a:xfrm>
        </p:grpSpPr>
        <p:sp>
          <p:nvSpPr>
            <p:cNvPr id="92" name="TextBox 116"/>
            <p:cNvSpPr txBox="1"/>
            <p:nvPr/>
          </p:nvSpPr>
          <p:spPr>
            <a:xfrm>
              <a:off x="1436" y="6522"/>
              <a:ext cx="2246" cy="1127"/>
            </a:xfrm>
            <a:prstGeom prst="rect">
              <a:avLst/>
            </a:prstGeom>
            <a:noFill/>
          </p:spPr>
          <p:txBody>
            <a:bodyPr wrap="square" lIns="68580" tIns="34290" rIns="68580" bIns="34290" rtlCol="0">
              <a:spAutoFit/>
            </a:bodyPr>
            <a:lstStyle/>
            <a:p>
              <a:pPr marL="0" lvl="1"/>
              <a:r>
                <a:rPr lang="zh-CN" altLang="en-US" sz="1400" dirty="0">
                  <a:latin typeface="微软雅黑" panose="020B0503020204020204" pitchFamily="34" charset="-122"/>
                  <a:ea typeface="微软雅黑" panose="020B0503020204020204" pitchFamily="34" charset="-122"/>
                </a:rPr>
                <a:t>烟油中有害物质的</a:t>
              </a:r>
              <a:r>
                <a:rPr lang="zh-CN" altLang="en-US" sz="1400" dirty="0" smtClean="0">
                  <a:latin typeface="微软雅黑" panose="020B0503020204020204" pitchFamily="34" charset="-122"/>
                  <a:ea typeface="微软雅黑" panose="020B0503020204020204" pitchFamily="34" charset="-122"/>
                </a:rPr>
                <a:t>检测</a:t>
              </a:r>
              <a:endParaRPr lang="zh-CN" altLang="en-US" sz="14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sp>
          <p:nvSpPr>
            <p:cNvPr id="93" name="TextBox 117"/>
            <p:cNvSpPr txBox="1"/>
            <p:nvPr/>
          </p:nvSpPr>
          <p:spPr>
            <a:xfrm>
              <a:off x="4912" y="6041"/>
              <a:ext cx="2040" cy="448"/>
            </a:xfrm>
            <a:prstGeom prst="rect">
              <a:avLst/>
            </a:prstGeom>
            <a:noFill/>
          </p:spPr>
          <p:txBody>
            <a:bodyPr wrap="square" lIns="68580" tIns="34290" rIns="68580" bIns="34290" rtlCol="0">
              <a:spAutoFit/>
            </a:bodyPr>
            <a:lstStyle/>
            <a:p>
              <a:pPr marL="171450" lvl="1" indent="-171450"/>
              <a:r>
                <a:rPr lang="zh-CN" altLang="en-US" sz="1400" dirty="0" smtClean="0">
                  <a:latin typeface="微软雅黑" panose="020B0503020204020204" pitchFamily="34" charset="-122"/>
                  <a:ea typeface="微软雅黑" panose="020B0503020204020204" pitchFamily="34" charset="-122"/>
                </a:rPr>
                <a:t>烟油成分分析</a:t>
              </a:r>
              <a:endParaRPr lang="zh-CN" altLang="en-US" sz="1400" dirty="0">
                <a:latin typeface="微软雅黑" panose="020B0503020204020204" pitchFamily="34" charset="-122"/>
                <a:ea typeface="微软雅黑" panose="020B0503020204020204" pitchFamily="34" charset="-122"/>
              </a:endParaRPr>
            </a:p>
          </p:txBody>
        </p:sp>
        <p:sp>
          <p:nvSpPr>
            <p:cNvPr id="94" name="TextBox 118"/>
            <p:cNvSpPr txBox="1"/>
            <p:nvPr/>
          </p:nvSpPr>
          <p:spPr>
            <a:xfrm>
              <a:off x="4706" y="3624"/>
              <a:ext cx="2229" cy="788"/>
            </a:xfrm>
            <a:prstGeom prst="rect">
              <a:avLst/>
            </a:prstGeom>
            <a:noFill/>
          </p:spPr>
          <p:txBody>
            <a:bodyPr wrap="square" lIns="68580" tIns="34290" rIns="68580" bIns="34290" rtlCol="0">
              <a:spAutoFit/>
            </a:bodyPr>
            <a:lstStyle/>
            <a:p>
              <a:pPr marL="0" lvl="1"/>
              <a:r>
                <a:rPr lang="zh-CN" altLang="en-US" sz="1400" dirty="0" smtClean="0">
                  <a:latin typeface="微软雅黑" panose="020B0503020204020204" pitchFamily="34" charset="-122"/>
                  <a:ea typeface="微软雅黑" panose="020B0503020204020204" pitchFamily="34" charset="-122"/>
                </a:rPr>
                <a:t>气溶胶中有害物质的</a:t>
              </a:r>
              <a:r>
                <a:rPr lang="zh-CN" altLang="en-US" sz="1400" dirty="0">
                  <a:latin typeface="微软雅黑" panose="020B0503020204020204" pitchFamily="34" charset="-122"/>
                  <a:ea typeface="微软雅黑" panose="020B0503020204020204" pitchFamily="34" charset="-122"/>
                </a:rPr>
                <a:t>检测</a:t>
              </a:r>
              <a:endParaRPr lang="en-US" altLang="zh-CN" sz="1400" dirty="0">
                <a:latin typeface="微软雅黑" panose="020B0503020204020204" pitchFamily="34" charset="-122"/>
                <a:ea typeface="微软雅黑" panose="020B0503020204020204" pitchFamily="34" charset="-122"/>
              </a:endParaRPr>
            </a:p>
          </p:txBody>
        </p:sp>
        <p:sp>
          <p:nvSpPr>
            <p:cNvPr id="95" name="TextBox 119"/>
            <p:cNvSpPr txBox="1"/>
            <p:nvPr/>
          </p:nvSpPr>
          <p:spPr>
            <a:xfrm>
              <a:off x="6674" y="5702"/>
              <a:ext cx="2180" cy="448"/>
            </a:xfrm>
            <a:prstGeom prst="rect">
              <a:avLst/>
            </a:prstGeom>
            <a:noFill/>
          </p:spPr>
          <p:txBody>
            <a:bodyPr wrap="squar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毒理试验</a:t>
              </a:r>
              <a:endParaRPr lang="en-US" altLang="zh-CN" sz="1400" dirty="0">
                <a:latin typeface="微软雅黑" panose="020B0503020204020204" pitchFamily="34" charset="-122"/>
                <a:ea typeface="微软雅黑" panose="020B0503020204020204" pitchFamily="34" charset="-122"/>
              </a:endParaRPr>
            </a:p>
          </p:txBody>
        </p:sp>
        <p:sp>
          <p:nvSpPr>
            <p:cNvPr id="96" name="TextBox 120"/>
            <p:cNvSpPr txBox="1"/>
            <p:nvPr/>
          </p:nvSpPr>
          <p:spPr>
            <a:xfrm>
              <a:off x="6934" y="2835"/>
              <a:ext cx="2623" cy="1466"/>
            </a:xfrm>
            <a:prstGeom prst="rect">
              <a:avLst/>
            </a:prstGeom>
            <a:noFill/>
          </p:spPr>
          <p:txBody>
            <a:bodyPr wrap="square" lIns="68580" tIns="34290" rIns="68580" bIns="34290" rtlCol="0">
              <a:spAutoFit/>
            </a:bodyPr>
            <a:lstStyle/>
            <a:p>
              <a:pPr marL="0" lvl="1"/>
              <a:r>
                <a:rPr lang="zh-CN" altLang="en-US" sz="1400" dirty="0">
                  <a:latin typeface="微软雅黑" panose="020B0503020204020204" pitchFamily="34" charset="-122"/>
                  <a:ea typeface="微软雅黑" panose="020B0503020204020204" pitchFamily="34" charset="-122"/>
                </a:rPr>
                <a:t>雾化</a:t>
              </a:r>
              <a:r>
                <a:rPr lang="zh-CN" altLang="en-US" sz="1400" dirty="0" smtClean="0">
                  <a:latin typeface="微软雅黑" panose="020B0503020204020204" pitchFamily="34" charset="-122"/>
                  <a:ea typeface="微软雅黑" panose="020B0503020204020204" pitchFamily="34" charset="-122"/>
                </a:rPr>
                <a:t>设备材料的检测</a:t>
              </a:r>
              <a:r>
                <a:rPr lang="zh-CN" altLang="en-US" sz="1400" dirty="0">
                  <a:latin typeface="微软雅黑" panose="020B0503020204020204" pitchFamily="34" charset="-122"/>
                  <a:ea typeface="微软雅黑" panose="020B0503020204020204" pitchFamily="34" charset="-122"/>
                </a:rPr>
                <a:t>（包括</a:t>
              </a:r>
              <a:r>
                <a:rPr lang="en-US" altLang="zh-CN" sz="1400" dirty="0" err="1" smtClean="0">
                  <a:latin typeface="微软雅黑" panose="020B0503020204020204" pitchFamily="34" charset="-122"/>
                  <a:ea typeface="微软雅黑" panose="020B0503020204020204" pitchFamily="34" charset="-122"/>
                </a:rPr>
                <a:t>RoHS</a:t>
              </a:r>
              <a:r>
                <a:rPr lang="zh-CN" altLang="en-US" sz="1400" dirty="0" smtClean="0">
                  <a:latin typeface="微软雅黑" panose="020B0503020204020204" pitchFamily="34" charset="-122"/>
                  <a:ea typeface="微软雅黑" panose="020B0503020204020204" pitchFamily="34" charset="-122"/>
                </a:rPr>
                <a:t>、食品级等）</a:t>
              </a:r>
              <a:endParaRPr lang="zh-CN" altLang="en-US" sz="14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sp>
          <p:nvSpPr>
            <p:cNvPr id="97" name="TextBox 121"/>
            <p:cNvSpPr txBox="1"/>
            <p:nvPr/>
          </p:nvSpPr>
          <p:spPr>
            <a:xfrm>
              <a:off x="8289" y="5369"/>
              <a:ext cx="3480" cy="1466"/>
            </a:xfrm>
            <a:prstGeom prst="rect">
              <a:avLst/>
            </a:prstGeom>
            <a:noFill/>
          </p:spPr>
          <p:txBody>
            <a:bodyPr wrap="square" lIns="68580" tIns="34290" rIns="68580" bIns="34290" rtlCol="0">
              <a:spAutoFit/>
            </a:bodyPr>
            <a:lstStyle/>
            <a:p>
              <a:pPr marL="171450" lvl="1" indent="-171450"/>
              <a:r>
                <a:rPr lang="zh-CN" altLang="en-US" sz="1400" dirty="0">
                  <a:latin typeface="微软雅黑" panose="020B0503020204020204" pitchFamily="34" charset="-122"/>
                  <a:ea typeface="微软雅黑" panose="020B0503020204020204" pitchFamily="34" charset="-122"/>
                </a:rPr>
                <a:t>   雾化设备的机械和物理性能、电气性能和元件的检测</a:t>
              </a:r>
            </a:p>
            <a:p>
              <a:endParaRPr lang="zh-CN" altLang="en-US" sz="1400" dirty="0">
                <a:latin typeface="微软雅黑" panose="020B0503020204020204" pitchFamily="34" charset="-122"/>
                <a:ea typeface="微软雅黑" panose="020B0503020204020204" pitchFamily="34" charset="-122"/>
              </a:endParaRPr>
            </a:p>
          </p:txBody>
        </p:sp>
        <p:sp>
          <p:nvSpPr>
            <p:cNvPr id="98" name="TextBox 122"/>
            <p:cNvSpPr txBox="1"/>
            <p:nvPr/>
          </p:nvSpPr>
          <p:spPr>
            <a:xfrm>
              <a:off x="10312" y="2897"/>
              <a:ext cx="4176" cy="448"/>
            </a:xfrm>
            <a:prstGeom prst="rect">
              <a:avLst/>
            </a:prstGeom>
            <a:noFill/>
          </p:spPr>
          <p:txBody>
            <a:bodyPr wrap="none" lIns="68580" tIns="34290" rIns="68580" bIns="34290" rtlCol="0">
              <a:spAutoFit/>
            </a:bodyPr>
            <a:lstStyle/>
            <a:p>
              <a:pPr marL="171450" lvl="1" indent="-171450"/>
              <a:r>
                <a:rPr lang="zh-CN" altLang="en-US" sz="1400" dirty="0">
                  <a:latin typeface="微软雅黑" panose="020B0503020204020204" pitchFamily="34" charset="-122"/>
                  <a:ea typeface="微软雅黑" panose="020B0503020204020204" pitchFamily="34" charset="-122"/>
                </a:rPr>
                <a:t>产品性能</a:t>
              </a:r>
              <a:r>
                <a:rPr lang="zh-CN" altLang="en-US" sz="1400" dirty="0" smtClean="0">
                  <a:latin typeface="微软雅黑" panose="020B0503020204020204" pitchFamily="34" charset="-122"/>
                  <a:ea typeface="微软雅黑" panose="020B0503020204020204" pitchFamily="34" charset="-122"/>
                </a:rPr>
                <a:t>检测（口数、吸阻等）</a:t>
              </a:r>
              <a:endParaRPr lang="zh-CN" altLang="en-US" sz="1400" dirty="0">
                <a:latin typeface="微软雅黑" panose="020B0503020204020204" pitchFamily="34" charset="-122"/>
                <a:ea typeface="微软雅黑" panose="020B0503020204020204" pitchFamily="34" charset="-122"/>
              </a:endParaRPr>
            </a:p>
          </p:txBody>
        </p:sp>
        <p:sp>
          <p:nvSpPr>
            <p:cNvPr id="99" name="TextBox 123"/>
            <p:cNvSpPr txBox="1"/>
            <p:nvPr/>
          </p:nvSpPr>
          <p:spPr>
            <a:xfrm>
              <a:off x="11740" y="5606"/>
              <a:ext cx="1349" cy="448"/>
            </a:xfrm>
            <a:prstGeom prst="rect">
              <a:avLst/>
            </a:prstGeom>
            <a:noFill/>
          </p:spPr>
          <p:txBody>
            <a:bodyPr wrap="none" lIns="68580" tIns="34290" rIns="68580" bIns="34290" rtlCol="0">
              <a:spAutoFit/>
            </a:bodyPr>
            <a:lstStyle/>
            <a:p>
              <a:pPr marL="171450" lvl="1" indent="-171450"/>
              <a:r>
                <a:rPr lang="zh-CN" altLang="en-US" sz="1400" dirty="0">
                  <a:latin typeface="微软雅黑" panose="020B0503020204020204" pitchFamily="34" charset="-122"/>
                  <a:ea typeface="微软雅黑" panose="020B0503020204020204" pitchFamily="34" charset="-122"/>
                </a:rPr>
                <a:t>产品注册</a:t>
              </a:r>
            </a:p>
          </p:txBody>
        </p:sp>
        <p:sp>
          <p:nvSpPr>
            <p:cNvPr id="100" name="TextBox 124"/>
            <p:cNvSpPr txBox="1"/>
            <p:nvPr/>
          </p:nvSpPr>
          <p:spPr>
            <a:xfrm>
              <a:off x="12557" y="3684"/>
              <a:ext cx="1349" cy="448"/>
            </a:xfrm>
            <a:prstGeom prst="rect">
              <a:avLst/>
            </a:prstGeom>
            <a:noFill/>
          </p:spPr>
          <p:txBody>
            <a:bodyPr wrap="none" lIns="68580" tIns="34290" rIns="68580" bIns="34290" rtlCol="0">
              <a:spAutoFit/>
            </a:bodyPr>
            <a:lstStyle/>
            <a:p>
              <a:pPr marL="171450" lvl="1" indent="-171450"/>
              <a:r>
                <a:rPr lang="zh-CN" altLang="en-US" sz="1400" dirty="0">
                  <a:latin typeface="微软雅黑" panose="020B0503020204020204" pitchFamily="34" charset="-122"/>
                  <a:ea typeface="微软雅黑" panose="020B0503020204020204" pitchFamily="34" charset="-122"/>
                </a:rPr>
                <a:t>安规认证</a:t>
              </a:r>
            </a:p>
          </p:txBody>
        </p:sp>
        <p:sp>
          <p:nvSpPr>
            <p:cNvPr id="101" name="TextBox 125"/>
            <p:cNvSpPr txBox="1"/>
            <p:nvPr/>
          </p:nvSpPr>
          <p:spPr>
            <a:xfrm>
              <a:off x="13823" y="5745"/>
              <a:ext cx="2480" cy="788"/>
            </a:xfrm>
            <a:prstGeom prst="rect">
              <a:avLst/>
            </a:prstGeom>
            <a:noFill/>
          </p:spPr>
          <p:txBody>
            <a:bodyPr wrap="none" lIns="68580" tIns="34290" rIns="68580" bIns="34290" rtlCol="0">
              <a:spAutoFit/>
            </a:bodyPr>
            <a:lstStyle/>
            <a:p>
              <a:pPr marL="0" lvl="1"/>
              <a:r>
                <a:rPr lang="zh-CN" altLang="en-US" sz="1400" dirty="0">
                  <a:latin typeface="微软雅黑" panose="020B0503020204020204" pitchFamily="34" charset="-122"/>
                  <a:ea typeface="微软雅黑" panose="020B0503020204020204" pitchFamily="34" charset="-122"/>
                </a:rPr>
                <a:t>行业技术交流指导</a:t>
              </a:r>
            </a:p>
            <a:p>
              <a:endParaRPr lang="zh-CN" altLang="en-US" sz="1400" dirty="0">
                <a:latin typeface="微软雅黑" panose="020B0503020204020204" pitchFamily="34" charset="-122"/>
                <a:ea typeface="微软雅黑" panose="020B0503020204020204" pitchFamily="34" charset="-122"/>
              </a:endParaRPr>
            </a:p>
          </p:txBody>
        </p:sp>
        <p:sp>
          <p:nvSpPr>
            <p:cNvPr id="102" name="TextBox 126"/>
            <p:cNvSpPr txBox="1"/>
            <p:nvPr/>
          </p:nvSpPr>
          <p:spPr>
            <a:xfrm>
              <a:off x="15089" y="2748"/>
              <a:ext cx="784" cy="448"/>
            </a:xfrm>
            <a:prstGeom prst="rect">
              <a:avLst/>
            </a:prstGeom>
            <a:noFill/>
          </p:spPr>
          <p:txBody>
            <a:bodyPr wrap="none" lIns="68580" tIns="34290" rIns="68580" bIns="34290" rtlCol="0">
              <a:spAutoFit/>
            </a:bodyPr>
            <a:lstStyle/>
            <a:p>
              <a:r>
                <a:rPr lang="zh-CN" altLang="en-US" sz="1400" dirty="0">
                  <a:latin typeface="微软雅黑" panose="020B0503020204020204" pitchFamily="34" charset="-122"/>
                  <a:ea typeface="微软雅黑" panose="020B0503020204020204" pitchFamily="34" charset="-122"/>
                </a:rPr>
                <a:t>其他</a:t>
              </a:r>
            </a:p>
          </p:txBody>
        </p:sp>
      </p:grpSp>
      <p:sp>
        <p:nvSpPr>
          <p:cNvPr id="103" name="TextBox 127"/>
          <p:cNvSpPr txBox="1"/>
          <p:nvPr/>
        </p:nvSpPr>
        <p:spPr>
          <a:xfrm>
            <a:off x="2343966" y="5259186"/>
            <a:ext cx="7231834" cy="300082"/>
          </a:xfrm>
          <a:prstGeom prst="rect">
            <a:avLst/>
          </a:prstGeom>
          <a:noFill/>
        </p:spPr>
        <p:txBody>
          <a:bodyPr wrap="square" lIns="68580" tIns="34290" rIns="68580" bIns="34290" rtlCol="0">
            <a:spAutoFit/>
          </a:bodyPr>
          <a:lstStyle/>
          <a:p>
            <a:r>
              <a:rPr lang="zh-CN" altLang="en-US" sz="1500" b="1" dirty="0" smtClean="0">
                <a:solidFill>
                  <a:schemeClr val="tx2"/>
                </a:solidFill>
                <a:latin typeface="微软雅黑" panose="020B0503020204020204" pitchFamily="34" charset="-122"/>
                <a:ea typeface="微软雅黑" panose="020B0503020204020204" pitchFamily="34" charset="-122"/>
              </a:rPr>
              <a:t>气溶胶检测</a:t>
            </a:r>
            <a:r>
              <a:rPr lang="zh-CN" altLang="en-US" sz="1500" b="1" dirty="0">
                <a:solidFill>
                  <a:schemeClr val="tx2"/>
                </a:solidFill>
                <a:latin typeface="微软雅黑" panose="020B0503020204020204" pitchFamily="34" charset="-122"/>
                <a:ea typeface="微软雅黑" panose="020B0503020204020204" pitchFamily="34" charset="-122"/>
              </a:rPr>
              <a:t>、毒理试验、雾化设备相关</a:t>
            </a:r>
            <a:r>
              <a:rPr lang="zh-CN" altLang="en-US" sz="1500" b="1" dirty="0" smtClean="0">
                <a:solidFill>
                  <a:schemeClr val="tx2"/>
                </a:solidFill>
                <a:latin typeface="微软雅黑" panose="020B0503020204020204" pitchFamily="34" charset="-122"/>
                <a:ea typeface="微软雅黑" panose="020B0503020204020204" pitchFamily="34" charset="-122"/>
              </a:rPr>
              <a:t>的检测技术服务也适用于</a:t>
            </a:r>
            <a:r>
              <a:rPr lang="zh-CN" altLang="en-US" sz="1500" b="1" dirty="0">
                <a:solidFill>
                  <a:schemeClr val="tx2"/>
                </a:solidFill>
                <a:latin typeface="微软雅黑" panose="020B0503020204020204" pitchFamily="34" charset="-122"/>
                <a:ea typeface="微软雅黑" panose="020B0503020204020204" pitchFamily="34" charset="-122"/>
              </a:rPr>
              <a:t>加热不燃烧产品</a:t>
            </a:r>
            <a:r>
              <a:rPr lang="zh-CN" altLang="en-US" sz="1400" dirty="0">
                <a:latin typeface="微软雅黑" panose="020B0503020204020204" pitchFamily="34" charset="-122"/>
                <a:ea typeface="微软雅黑" panose="020B0503020204020204" pitchFamily="34" charset="-122"/>
                <a:cs typeface="方正兰亭细黑_GBK_M" pitchFamily="2" charset="2"/>
              </a:rPr>
              <a:t>。</a:t>
            </a:r>
          </a:p>
        </p:txBody>
      </p:sp>
      <p:grpSp>
        <p:nvGrpSpPr>
          <p:cNvPr id="5" name="组合 111"/>
          <p:cNvGrpSpPr/>
          <p:nvPr/>
        </p:nvGrpSpPr>
        <p:grpSpPr>
          <a:xfrm>
            <a:off x="2244090" y="2066290"/>
            <a:ext cx="7800340" cy="2598420"/>
            <a:chOff x="3534" y="3254"/>
            <a:chExt cx="12284" cy="4092"/>
          </a:xfrm>
        </p:grpSpPr>
        <p:cxnSp>
          <p:nvCxnSpPr>
            <p:cNvPr id="2" name="直接连接符 1"/>
            <p:cNvCxnSpPr/>
            <p:nvPr/>
          </p:nvCxnSpPr>
          <p:spPr>
            <a:xfrm flipH="1">
              <a:off x="3946" y="5871"/>
              <a:ext cx="748" cy="414"/>
            </a:xfrm>
            <a:prstGeom prst="line">
              <a:avLst/>
            </a:prstGeom>
            <a:noFill/>
            <a:ln w="19050" cap="flat" cmpd="sng" algn="ctr">
              <a:solidFill>
                <a:sysClr val="windowText" lastClr="000000"/>
              </a:solidFill>
              <a:prstDash val="sysDot"/>
            </a:ln>
            <a:effectLst/>
          </p:spPr>
        </p:cxnSp>
        <p:cxnSp>
          <p:nvCxnSpPr>
            <p:cNvPr id="8" name="直接连接符 7"/>
            <p:cNvCxnSpPr/>
            <p:nvPr/>
          </p:nvCxnSpPr>
          <p:spPr>
            <a:xfrm flipH="1">
              <a:off x="4871" y="4694"/>
              <a:ext cx="885" cy="1001"/>
            </a:xfrm>
            <a:prstGeom prst="line">
              <a:avLst/>
            </a:prstGeom>
            <a:noFill/>
            <a:ln w="19050" cap="flat" cmpd="sng" algn="ctr">
              <a:solidFill>
                <a:sysClr val="windowText" lastClr="000000"/>
              </a:solidFill>
              <a:prstDash val="sysDot"/>
            </a:ln>
            <a:effectLst/>
          </p:spPr>
        </p:cxnSp>
        <p:cxnSp>
          <p:nvCxnSpPr>
            <p:cNvPr id="9" name="直接连接符 8"/>
            <p:cNvCxnSpPr/>
            <p:nvPr/>
          </p:nvCxnSpPr>
          <p:spPr>
            <a:xfrm flipH="1" flipV="1">
              <a:off x="5873" y="4670"/>
              <a:ext cx="1262" cy="827"/>
            </a:xfrm>
            <a:prstGeom prst="line">
              <a:avLst/>
            </a:prstGeom>
            <a:noFill/>
            <a:ln w="19050" cap="flat" cmpd="sng" algn="ctr">
              <a:solidFill>
                <a:sysClr val="windowText" lastClr="000000"/>
              </a:solidFill>
              <a:prstDash val="sysDot"/>
            </a:ln>
            <a:effectLst/>
          </p:spPr>
        </p:cxnSp>
        <p:cxnSp>
          <p:nvCxnSpPr>
            <p:cNvPr id="10" name="直接连接符 9"/>
            <p:cNvCxnSpPr/>
            <p:nvPr/>
          </p:nvCxnSpPr>
          <p:spPr>
            <a:xfrm flipV="1">
              <a:off x="7135" y="4186"/>
              <a:ext cx="1063" cy="1062"/>
            </a:xfrm>
            <a:prstGeom prst="line">
              <a:avLst/>
            </a:prstGeom>
            <a:noFill/>
            <a:ln w="19050" cap="flat" cmpd="sng" algn="ctr">
              <a:solidFill>
                <a:sysClr val="windowText" lastClr="000000"/>
              </a:solidFill>
              <a:prstDash val="sysDot"/>
            </a:ln>
            <a:effectLst/>
          </p:spPr>
        </p:cxnSp>
        <p:cxnSp>
          <p:nvCxnSpPr>
            <p:cNvPr id="12" name="直接连接符 11"/>
            <p:cNvCxnSpPr/>
            <p:nvPr/>
          </p:nvCxnSpPr>
          <p:spPr>
            <a:xfrm rot="16200000" flipH="1">
              <a:off x="8149" y="4411"/>
              <a:ext cx="652" cy="804"/>
            </a:xfrm>
            <a:prstGeom prst="line">
              <a:avLst/>
            </a:prstGeom>
            <a:noFill/>
            <a:ln w="19050" cap="flat" cmpd="sng" algn="ctr">
              <a:solidFill>
                <a:sysClr val="windowText" lastClr="000000"/>
              </a:solidFill>
              <a:prstDash val="sysDot"/>
            </a:ln>
            <a:effectLst/>
          </p:spPr>
        </p:cxnSp>
        <p:cxnSp>
          <p:nvCxnSpPr>
            <p:cNvPr id="13" name="直接连接符 12"/>
            <p:cNvCxnSpPr/>
            <p:nvPr/>
          </p:nvCxnSpPr>
          <p:spPr>
            <a:xfrm rot="5400000" flipH="1" flipV="1">
              <a:off x="9557" y="3182"/>
              <a:ext cx="1281" cy="2036"/>
            </a:xfrm>
            <a:prstGeom prst="line">
              <a:avLst/>
            </a:prstGeom>
            <a:noFill/>
            <a:ln w="19050" cap="flat" cmpd="sng" algn="ctr">
              <a:solidFill>
                <a:sysClr val="windowText" lastClr="000000"/>
              </a:solidFill>
              <a:prstDash val="sysDot"/>
            </a:ln>
            <a:effectLst/>
          </p:spPr>
        </p:cxnSp>
        <p:cxnSp>
          <p:nvCxnSpPr>
            <p:cNvPr id="14" name="直接连接符 13"/>
            <p:cNvCxnSpPr/>
            <p:nvPr/>
          </p:nvCxnSpPr>
          <p:spPr>
            <a:xfrm>
              <a:off x="11216" y="3809"/>
              <a:ext cx="1277" cy="1535"/>
            </a:xfrm>
            <a:prstGeom prst="line">
              <a:avLst/>
            </a:prstGeom>
            <a:noFill/>
            <a:ln w="19050" cap="flat" cmpd="sng" algn="ctr">
              <a:solidFill>
                <a:sysClr val="windowText" lastClr="000000"/>
              </a:solidFill>
              <a:prstDash val="sysDot"/>
            </a:ln>
            <a:effectLst/>
          </p:spPr>
        </p:cxnSp>
        <p:cxnSp>
          <p:nvCxnSpPr>
            <p:cNvPr id="15" name="直接连接符 14"/>
            <p:cNvCxnSpPr/>
            <p:nvPr/>
          </p:nvCxnSpPr>
          <p:spPr>
            <a:xfrm flipH="1">
              <a:off x="12243" y="4509"/>
              <a:ext cx="1065" cy="835"/>
            </a:xfrm>
            <a:prstGeom prst="line">
              <a:avLst/>
            </a:prstGeom>
            <a:noFill/>
            <a:ln w="19050" cap="flat" cmpd="sng" algn="ctr">
              <a:solidFill>
                <a:sysClr val="windowText" lastClr="000000"/>
              </a:solidFill>
              <a:prstDash val="sysDot"/>
            </a:ln>
            <a:effectLst/>
          </p:spPr>
        </p:cxnSp>
        <p:cxnSp>
          <p:nvCxnSpPr>
            <p:cNvPr id="16" name="直接连接符 15"/>
            <p:cNvCxnSpPr/>
            <p:nvPr/>
          </p:nvCxnSpPr>
          <p:spPr>
            <a:xfrm flipH="1" flipV="1">
              <a:off x="13610" y="4634"/>
              <a:ext cx="732" cy="625"/>
            </a:xfrm>
            <a:prstGeom prst="line">
              <a:avLst/>
            </a:prstGeom>
            <a:noFill/>
            <a:ln w="19050" cap="flat" cmpd="sng" algn="ctr">
              <a:solidFill>
                <a:sysClr val="windowText" lastClr="000000"/>
              </a:solidFill>
              <a:prstDash val="sysDot"/>
            </a:ln>
            <a:effectLst/>
          </p:spPr>
        </p:cxnSp>
        <p:cxnSp>
          <p:nvCxnSpPr>
            <p:cNvPr id="17" name="直接连接符 16"/>
            <p:cNvCxnSpPr/>
            <p:nvPr/>
          </p:nvCxnSpPr>
          <p:spPr>
            <a:xfrm flipV="1">
              <a:off x="14519" y="3641"/>
              <a:ext cx="911" cy="1795"/>
            </a:xfrm>
            <a:prstGeom prst="line">
              <a:avLst/>
            </a:prstGeom>
            <a:noFill/>
            <a:ln w="19050" cap="flat" cmpd="sng" algn="ctr">
              <a:solidFill>
                <a:sysClr val="windowText" lastClr="000000"/>
              </a:solidFill>
              <a:prstDash val="sysDot"/>
            </a:ln>
            <a:effectLst/>
          </p:spPr>
        </p:cxnSp>
        <p:grpSp>
          <p:nvGrpSpPr>
            <p:cNvPr id="18" name="组合 138"/>
            <p:cNvGrpSpPr/>
            <p:nvPr/>
          </p:nvGrpSpPr>
          <p:grpSpPr>
            <a:xfrm flipV="1">
              <a:off x="4608" y="5609"/>
              <a:ext cx="527" cy="1265"/>
              <a:chOff x="581025" y="-431158"/>
              <a:chExt cx="1619642" cy="3889864"/>
            </a:xfrm>
          </p:grpSpPr>
          <p:grpSp>
            <p:nvGrpSpPr>
              <p:cNvPr id="19" name="组合 139"/>
              <p:cNvGrpSpPr/>
              <p:nvPr/>
            </p:nvGrpSpPr>
            <p:grpSpPr>
              <a:xfrm>
                <a:off x="581025" y="-431158"/>
                <a:ext cx="1619642" cy="3889864"/>
                <a:chOff x="6651335" y="-335488"/>
                <a:chExt cx="1360493" cy="3190952"/>
              </a:xfrm>
              <a:effectLst/>
            </p:grpSpPr>
            <p:grpSp>
              <p:nvGrpSpPr>
                <p:cNvPr id="20" name="组合 14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Calibri" panose="020F0502020204030204"/>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Calibri" panose="020F0502020204030204"/>
                      <a:ea typeface="微软雅黑" panose="020B0503020204020204" pitchFamily="34" charset="-122"/>
                    </a:endParaRPr>
                  </a:p>
                </p:txBody>
              </p:sp>
            </p:grpSp>
            <p:sp>
              <p:nvSpPr>
                <p:cNvPr id="23" name="TextBox 30"/>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方正大黑简体" panose="03000509000000000000" pitchFamily="2" charset="-122"/>
                    <a:ea typeface="方正大黑简体" panose="03000509000000000000" pitchFamily="2" charset="-122"/>
                  </a:endParaRPr>
                </a:p>
              </p:txBody>
            </p:sp>
          </p:grpSp>
          <p:sp>
            <p:nvSpPr>
              <p:cNvPr id="24" name="椭圆 23"/>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Calibri" panose="020F0502020204030204"/>
                  <a:ea typeface="微软雅黑" panose="020B0503020204020204" pitchFamily="34" charset="-122"/>
                </a:endParaRPr>
              </a:p>
            </p:txBody>
          </p:sp>
        </p:grpSp>
        <p:grpSp>
          <p:nvGrpSpPr>
            <p:cNvPr id="25" name="组合 145"/>
            <p:cNvGrpSpPr/>
            <p:nvPr/>
          </p:nvGrpSpPr>
          <p:grpSpPr>
            <a:xfrm flipV="1">
              <a:off x="5618" y="4307"/>
              <a:ext cx="527" cy="1265"/>
              <a:chOff x="581025" y="-431158"/>
              <a:chExt cx="1619642" cy="3889864"/>
            </a:xfrm>
          </p:grpSpPr>
          <p:grpSp>
            <p:nvGrpSpPr>
              <p:cNvPr id="26" name="组合 146"/>
              <p:cNvGrpSpPr/>
              <p:nvPr/>
            </p:nvGrpSpPr>
            <p:grpSpPr>
              <a:xfrm>
                <a:off x="581025" y="-431158"/>
                <a:ext cx="1619642" cy="3889864"/>
                <a:chOff x="6651335" y="-335488"/>
                <a:chExt cx="1360493" cy="3190952"/>
              </a:xfrm>
              <a:effectLst/>
            </p:grpSpPr>
            <p:grpSp>
              <p:nvGrpSpPr>
                <p:cNvPr id="27" name="组合 14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30" name="TextBox 37"/>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31" name="椭圆 30"/>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34" name="组合 152"/>
            <p:cNvGrpSpPr/>
            <p:nvPr/>
          </p:nvGrpSpPr>
          <p:grpSpPr>
            <a:xfrm flipV="1">
              <a:off x="6747" y="5111"/>
              <a:ext cx="527" cy="1265"/>
              <a:chOff x="581025" y="-431158"/>
              <a:chExt cx="1619642" cy="3889864"/>
            </a:xfrm>
          </p:grpSpPr>
          <p:grpSp>
            <p:nvGrpSpPr>
              <p:cNvPr id="35" name="组合 153"/>
              <p:cNvGrpSpPr/>
              <p:nvPr/>
            </p:nvGrpSpPr>
            <p:grpSpPr>
              <a:xfrm>
                <a:off x="581025" y="-431158"/>
                <a:ext cx="1619642" cy="3889864"/>
                <a:chOff x="6651335" y="-335488"/>
                <a:chExt cx="1360493" cy="3190952"/>
              </a:xfrm>
              <a:effectLst/>
            </p:grpSpPr>
            <p:grpSp>
              <p:nvGrpSpPr>
                <p:cNvPr id="36" name="组合 15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39" name="TextBox 44"/>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40" name="椭圆 39"/>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42" name="组合 159"/>
            <p:cNvGrpSpPr/>
            <p:nvPr/>
          </p:nvGrpSpPr>
          <p:grpSpPr>
            <a:xfrm flipV="1">
              <a:off x="7809" y="4049"/>
              <a:ext cx="527" cy="1265"/>
              <a:chOff x="581025" y="-431158"/>
              <a:chExt cx="1619642" cy="3889864"/>
            </a:xfrm>
          </p:grpSpPr>
          <p:grpSp>
            <p:nvGrpSpPr>
              <p:cNvPr id="43" name="组合 160"/>
              <p:cNvGrpSpPr/>
              <p:nvPr/>
            </p:nvGrpSpPr>
            <p:grpSpPr>
              <a:xfrm>
                <a:off x="581025" y="-431158"/>
                <a:ext cx="1619642" cy="3889864"/>
                <a:chOff x="6651335" y="-335488"/>
                <a:chExt cx="1360493" cy="3190952"/>
              </a:xfrm>
              <a:effectLst/>
            </p:grpSpPr>
            <p:grpSp>
              <p:nvGrpSpPr>
                <p:cNvPr id="44" name="组合 16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48" name="TextBox 51"/>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49" name="椭圆 48"/>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50" name="组合 166"/>
            <p:cNvGrpSpPr/>
            <p:nvPr/>
          </p:nvGrpSpPr>
          <p:grpSpPr>
            <a:xfrm flipV="1">
              <a:off x="8739" y="4753"/>
              <a:ext cx="527" cy="1265"/>
              <a:chOff x="581025" y="-431158"/>
              <a:chExt cx="1619642" cy="3889864"/>
            </a:xfrm>
          </p:grpSpPr>
          <p:grpSp>
            <p:nvGrpSpPr>
              <p:cNvPr id="51" name="组合 167"/>
              <p:cNvGrpSpPr/>
              <p:nvPr/>
            </p:nvGrpSpPr>
            <p:grpSpPr>
              <a:xfrm>
                <a:off x="581025" y="-431158"/>
                <a:ext cx="1619642" cy="3889864"/>
                <a:chOff x="6651335" y="-335488"/>
                <a:chExt cx="1360493" cy="3190952"/>
              </a:xfrm>
              <a:effectLst/>
            </p:grpSpPr>
            <p:grpSp>
              <p:nvGrpSpPr>
                <p:cNvPr id="52" name="组合 16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55" name="TextBox 58"/>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56" name="椭圆 55"/>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57" name="组合 180"/>
            <p:cNvGrpSpPr/>
            <p:nvPr/>
          </p:nvGrpSpPr>
          <p:grpSpPr>
            <a:xfrm flipV="1">
              <a:off x="10828" y="3423"/>
              <a:ext cx="527" cy="1265"/>
              <a:chOff x="581025" y="-431158"/>
              <a:chExt cx="1619642" cy="3889864"/>
            </a:xfrm>
          </p:grpSpPr>
          <p:grpSp>
            <p:nvGrpSpPr>
              <p:cNvPr id="58" name="组合 181"/>
              <p:cNvGrpSpPr/>
              <p:nvPr/>
            </p:nvGrpSpPr>
            <p:grpSpPr>
              <a:xfrm>
                <a:off x="581025" y="-431158"/>
                <a:ext cx="1619642" cy="3889864"/>
                <a:chOff x="6651335" y="-335488"/>
                <a:chExt cx="1360493" cy="3190952"/>
              </a:xfrm>
              <a:effectLst/>
            </p:grpSpPr>
            <p:grpSp>
              <p:nvGrpSpPr>
                <p:cNvPr id="59" name="组合 18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62" name="TextBox 72"/>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63" name="椭圆 62"/>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64" name="组合 187"/>
            <p:cNvGrpSpPr/>
            <p:nvPr/>
          </p:nvGrpSpPr>
          <p:grpSpPr>
            <a:xfrm flipV="1">
              <a:off x="12105" y="4958"/>
              <a:ext cx="527" cy="1265"/>
              <a:chOff x="581025" y="-431158"/>
              <a:chExt cx="1619642" cy="3889864"/>
            </a:xfrm>
          </p:grpSpPr>
          <p:grpSp>
            <p:nvGrpSpPr>
              <p:cNvPr id="65" name="组合 188"/>
              <p:cNvGrpSpPr/>
              <p:nvPr/>
            </p:nvGrpSpPr>
            <p:grpSpPr>
              <a:xfrm>
                <a:off x="581025" y="-431158"/>
                <a:ext cx="1619642" cy="3889864"/>
                <a:chOff x="6651335" y="-335488"/>
                <a:chExt cx="1360493" cy="3190952"/>
              </a:xfrm>
              <a:effectLst/>
            </p:grpSpPr>
            <p:grpSp>
              <p:nvGrpSpPr>
                <p:cNvPr id="66" name="组合 19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68" name="椭圆 6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69" name="TextBox 79"/>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70" name="椭圆 69"/>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71" name="组合 194"/>
            <p:cNvGrpSpPr/>
            <p:nvPr/>
          </p:nvGrpSpPr>
          <p:grpSpPr>
            <a:xfrm flipV="1">
              <a:off x="13222" y="4248"/>
              <a:ext cx="527" cy="1265"/>
              <a:chOff x="581025" y="-431158"/>
              <a:chExt cx="1619642" cy="3889864"/>
            </a:xfrm>
          </p:grpSpPr>
          <p:grpSp>
            <p:nvGrpSpPr>
              <p:cNvPr id="72" name="组合 195"/>
              <p:cNvGrpSpPr/>
              <p:nvPr/>
            </p:nvGrpSpPr>
            <p:grpSpPr>
              <a:xfrm>
                <a:off x="581025" y="-431158"/>
                <a:ext cx="1619642" cy="3889864"/>
                <a:chOff x="6651335" y="-335488"/>
                <a:chExt cx="1360493" cy="3190952"/>
              </a:xfrm>
              <a:effectLst/>
            </p:grpSpPr>
            <p:grpSp>
              <p:nvGrpSpPr>
                <p:cNvPr id="73" name="组合 19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75" name="椭圆 7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76" name="TextBox 86"/>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77" name="椭圆 76"/>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78" name="组合 201"/>
            <p:cNvGrpSpPr/>
            <p:nvPr/>
          </p:nvGrpSpPr>
          <p:grpSpPr>
            <a:xfrm flipV="1">
              <a:off x="14255" y="4998"/>
              <a:ext cx="527" cy="1265"/>
              <a:chOff x="581025" y="-431158"/>
              <a:chExt cx="1619642" cy="3889864"/>
            </a:xfrm>
          </p:grpSpPr>
          <p:grpSp>
            <p:nvGrpSpPr>
              <p:cNvPr id="79" name="组合 202"/>
              <p:cNvGrpSpPr/>
              <p:nvPr/>
            </p:nvGrpSpPr>
            <p:grpSpPr>
              <a:xfrm>
                <a:off x="581025" y="-431158"/>
                <a:ext cx="1619642" cy="3889864"/>
                <a:chOff x="6651335" y="-335488"/>
                <a:chExt cx="1360493" cy="3190952"/>
              </a:xfrm>
              <a:effectLst/>
            </p:grpSpPr>
            <p:grpSp>
              <p:nvGrpSpPr>
                <p:cNvPr id="80" name="组合 20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83" name="TextBox 93"/>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84" name="椭圆 83"/>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85" name="组合 208"/>
            <p:cNvGrpSpPr/>
            <p:nvPr/>
          </p:nvGrpSpPr>
          <p:grpSpPr>
            <a:xfrm flipV="1">
              <a:off x="15292" y="3254"/>
              <a:ext cx="527" cy="1265"/>
              <a:chOff x="581025" y="-431158"/>
              <a:chExt cx="1619642" cy="3889864"/>
            </a:xfrm>
          </p:grpSpPr>
          <p:grpSp>
            <p:nvGrpSpPr>
              <p:cNvPr id="86" name="组合 209"/>
              <p:cNvGrpSpPr/>
              <p:nvPr/>
            </p:nvGrpSpPr>
            <p:grpSpPr>
              <a:xfrm>
                <a:off x="581025" y="-431158"/>
                <a:ext cx="1619642" cy="3889864"/>
                <a:chOff x="6651335" y="-335488"/>
                <a:chExt cx="1360493" cy="3190952"/>
              </a:xfrm>
              <a:effectLst/>
            </p:grpSpPr>
            <p:grpSp>
              <p:nvGrpSpPr>
                <p:cNvPr id="87" name="组合 21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89" name="椭圆 8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90" name="TextBox 100"/>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91" name="椭圆 90"/>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nvGrpSpPr>
            <p:cNvPr id="104" name="组合 173"/>
            <p:cNvGrpSpPr/>
            <p:nvPr/>
          </p:nvGrpSpPr>
          <p:grpSpPr>
            <a:xfrm flipV="1">
              <a:off x="3534" y="6082"/>
              <a:ext cx="527" cy="1265"/>
              <a:chOff x="581025" y="-431158"/>
              <a:chExt cx="1619642" cy="3889864"/>
            </a:xfrm>
          </p:grpSpPr>
          <p:grpSp>
            <p:nvGrpSpPr>
              <p:cNvPr id="105" name="组合 174"/>
              <p:cNvGrpSpPr/>
              <p:nvPr/>
            </p:nvGrpSpPr>
            <p:grpSpPr>
              <a:xfrm>
                <a:off x="581025" y="-431158"/>
                <a:ext cx="1619642" cy="3889864"/>
                <a:chOff x="6651335" y="-335488"/>
                <a:chExt cx="1360493" cy="3190952"/>
              </a:xfrm>
              <a:effectLst/>
            </p:grpSpPr>
            <p:grpSp>
              <p:nvGrpSpPr>
                <p:cNvPr id="106" name="组合 17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sp>
                <p:nvSpPr>
                  <p:cNvPr id="111" name="椭圆 1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sp>
              <p:nvSpPr>
                <p:cNvPr id="109" name="TextBox 65"/>
                <p:cNvSpPr txBox="1"/>
                <p:nvPr/>
              </p:nvSpPr>
              <p:spPr>
                <a:xfrm>
                  <a:off x="6854606" y="-335488"/>
                  <a:ext cx="751672" cy="2568335"/>
                </a:xfrm>
                <a:prstGeom prst="rect">
                  <a:avLst/>
                </a:prstGeom>
                <a:noFill/>
              </p:spPr>
              <p:txBody>
                <a:bodyPr wrap="none" rtlCol="0">
                  <a:spAutoFit/>
                </a:bodyPr>
                <a:lstStyle/>
                <a:p>
                  <a:pPr defTabSz="914400">
                    <a:defRPr/>
                  </a:pPr>
                  <a:endParaRPr lang="zh-CN" altLang="en-US" sz="3600" kern="0" dirty="0">
                    <a:solidFill>
                      <a:schemeClr val="tx2"/>
                    </a:solidFill>
                    <a:latin typeface="微软雅黑" panose="020B0503020204020204" pitchFamily="34" charset="-122"/>
                    <a:ea typeface="微软雅黑" panose="020B0503020204020204" pitchFamily="34" charset="-122"/>
                  </a:endParaRPr>
                </a:p>
              </p:txBody>
            </p:sp>
          </p:grpSp>
          <p:sp>
            <p:nvSpPr>
              <p:cNvPr id="107" name="椭圆 106"/>
              <p:cNvSpPr/>
              <p:nvPr/>
            </p:nvSpPr>
            <p:spPr>
              <a:xfrm>
                <a:off x="847487" y="2110889"/>
                <a:ext cx="1086718" cy="1086719"/>
              </a:xfrm>
              <a:prstGeom prst="ellipse">
                <a:avLst/>
              </a:pr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chemeClr val="tx2"/>
                  </a:solidFill>
                  <a:latin typeface="微软雅黑" panose="020B0503020204020204" pitchFamily="34" charset="-122"/>
                  <a:ea typeface="微软雅黑" panose="020B0503020204020204" pitchFamily="34" charset="-122"/>
                </a:endParaRPr>
              </a:p>
            </p:txBody>
          </p:sp>
        </p:grpSp>
      </p:grpSp>
      <p:sp>
        <p:nvSpPr>
          <p:cNvPr id="112" name="文本框 40"/>
          <p:cNvSpPr txBox="1"/>
          <p:nvPr/>
        </p:nvSpPr>
        <p:spPr>
          <a:xfrm>
            <a:off x="1460732" y="291528"/>
            <a:ext cx="6199505" cy="475615"/>
          </a:xfrm>
          <a:prstGeom prst="rect">
            <a:avLst/>
          </a:prstGeom>
          <a:noFill/>
        </p:spPr>
        <p:txBody>
          <a:bodyPr wrap="square" rtlCol="0">
            <a:spAutoFit/>
          </a:bodyPr>
          <a:lstStyle/>
          <a:p>
            <a:r>
              <a:rPr lang="zh-CN" altLang="en-US" sz="2500" b="1" dirty="0" smtClean="0">
                <a:gradFill>
                  <a:gsLst>
                    <a:gs pos="0">
                      <a:srgbClr val="205CB2">
                        <a:alpha val="72000"/>
                      </a:srgbClr>
                    </a:gs>
                    <a:gs pos="100000">
                      <a:srgbClr val="179331">
                        <a:alpha val="55000"/>
                      </a:srgbClr>
                    </a:gs>
                  </a:gsLst>
                  <a:lin ang="20520000" scaled="0"/>
                </a:gradFill>
                <a:ea typeface="+mj-ea"/>
              </a:rPr>
              <a:t>天鉴检测</a:t>
            </a:r>
            <a:r>
              <a:rPr lang="zh-CN" sz="2500" b="1" dirty="0" smtClean="0">
                <a:gradFill>
                  <a:gsLst>
                    <a:gs pos="0">
                      <a:srgbClr val="205CB2">
                        <a:alpha val="72000"/>
                      </a:srgbClr>
                    </a:gs>
                    <a:gs pos="100000">
                      <a:srgbClr val="179331">
                        <a:alpha val="55000"/>
                      </a:srgbClr>
                    </a:gs>
                  </a:gsLst>
                  <a:lin ang="20520000" scaled="0"/>
                </a:gradFill>
                <a:ea typeface="+mj-ea"/>
              </a:rPr>
              <a:t>电子烟</a:t>
            </a:r>
            <a:r>
              <a:rPr lang="zh-CN" altLang="en-US" sz="2500" b="1" dirty="0" smtClean="0">
                <a:gradFill>
                  <a:gsLst>
                    <a:gs pos="0">
                      <a:srgbClr val="205CB2">
                        <a:alpha val="72000"/>
                      </a:srgbClr>
                    </a:gs>
                    <a:gs pos="100000">
                      <a:srgbClr val="179331">
                        <a:alpha val="55000"/>
                      </a:srgbClr>
                    </a:gs>
                  </a:gsLst>
                  <a:lin ang="20520000" scaled="0"/>
                </a:gradFill>
                <a:ea typeface="+mj-ea"/>
              </a:rPr>
              <a:t>技术服务</a:t>
            </a:r>
            <a:endParaRPr lang="zh-CN" sz="2500" b="1" dirty="0" smtClean="0">
              <a:gradFill>
                <a:gsLst>
                  <a:gs pos="0">
                    <a:srgbClr val="205CB2">
                      <a:alpha val="72000"/>
                    </a:srgbClr>
                  </a:gs>
                  <a:gs pos="100000">
                    <a:srgbClr val="179331">
                      <a:alpha val="55000"/>
                    </a:srgbClr>
                  </a:gs>
                </a:gsLst>
                <a:lin ang="20520000" scaled="0"/>
              </a:gradFill>
              <a:ea typeface="+mj-ea"/>
            </a:endParaRPr>
          </a:p>
        </p:txBody>
      </p:sp>
      <p:pic>
        <p:nvPicPr>
          <p:cNvPr id="113" name="图片 112" descr="skyte-logo(1)"/>
          <p:cNvPicPr>
            <a:picLocks noChangeAspect="1"/>
          </p:cNvPicPr>
          <p:nvPr/>
        </p:nvPicPr>
        <p:blipFill>
          <a:blip r:embed="rId4"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3000"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par>
                                <p:cTn id="8" presetID="22" presetClass="entr" presetSubtype="8" fill="hold" nodeType="withEffect">
                                  <p:stCondLst>
                                    <p:cond delay="0"/>
                                  </p:stCondLst>
                                  <p:childTnLst>
                                    <p:set>
                                      <p:cBhvr>
                                        <p:cTn id="9" dur="5000" fill="hold">
                                          <p:stCondLst>
                                            <p:cond delay="0"/>
                                          </p:stCondLst>
                                        </p:cTn>
                                        <p:tgtEl>
                                          <p:spTgt spid="4"/>
                                        </p:tgtEl>
                                        <p:attrNameLst>
                                          <p:attrName>style.visibility</p:attrName>
                                        </p:attrNameLst>
                                      </p:cBhvr>
                                      <p:to>
                                        <p:strVal val="visible"/>
                                      </p:to>
                                    </p:set>
                                    <p:animEffect transition="in" filter="wipe(left)">
                                      <p:cBhvr>
                                        <p:cTn id="10" dur="5000"/>
                                        <p:tgtEl>
                                          <p:spTgt spid="4"/>
                                        </p:tgtEl>
                                      </p:cBhvr>
                                    </p:animEffect>
                                  </p:childTnLst>
                                </p:cTn>
                              </p:par>
                            </p:childTnLst>
                          </p:cTn>
                        </p:par>
                        <p:par>
                          <p:cTn id="11" fill="hold">
                            <p:stCondLst>
                              <p:cond delay="5000"/>
                            </p:stCondLst>
                            <p:childTnLst>
                              <p:par>
                                <p:cTn id="12" presetID="18" presetClass="entr" presetSubtype="3" fill="hold" grpId="0" nodeType="afterEffect">
                                  <p:stCondLst>
                                    <p:cond delay="0"/>
                                  </p:stCondLst>
                                  <p:childTnLst>
                                    <p:set>
                                      <p:cBhvr>
                                        <p:cTn id="13" dur="1" fill="hold">
                                          <p:stCondLst>
                                            <p:cond delay="0"/>
                                          </p:stCondLst>
                                        </p:cTn>
                                        <p:tgtEl>
                                          <p:spTgt spid="103"/>
                                        </p:tgtEl>
                                        <p:attrNameLst>
                                          <p:attrName>style.visibility</p:attrName>
                                        </p:attrNameLst>
                                      </p:cBhvr>
                                      <p:to>
                                        <p:strVal val="visible"/>
                                      </p:to>
                                    </p:set>
                                    <p:animEffect transition="in" filter="strips(upRight)">
                                      <p:cBhvr>
                                        <p:cTn id="14" dur="500"/>
                                        <p:tgtEl>
                                          <p:spTgt spid="10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par>
                          <p:cTn id="18" fill="hold">
                            <p:stCondLst>
                              <p:cond delay="5500"/>
                            </p:stCondLst>
                            <p:childTnLst>
                              <p:par>
                                <p:cTn id="19" presetID="22" presetClass="entr" presetSubtype="4"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down)">
                                      <p:cBhvr>
                                        <p:cTn id="2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椭圆 31"/>
          <p:cNvSpPr/>
          <p:nvPr/>
        </p:nvSpPr>
        <p:spPr>
          <a:xfrm>
            <a:off x="415925" y="377825"/>
            <a:ext cx="579600" cy="580390"/>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86130" y="702945"/>
            <a:ext cx="255270" cy="255270"/>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305925" y="6410960"/>
            <a:ext cx="2757805" cy="291465"/>
            <a:chOff x="13463" y="10070"/>
            <a:chExt cx="5467" cy="459"/>
          </a:xfrm>
        </p:grpSpPr>
        <p:sp>
          <p:nvSpPr>
            <p:cNvPr id="6" name="文本框 5"/>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7" name="文本框 6"/>
            <p:cNvSpPr txBox="1"/>
            <p:nvPr/>
          </p:nvSpPr>
          <p:spPr>
            <a:xfrm>
              <a:off x="15193" y="10070"/>
              <a:ext cx="3737" cy="459"/>
            </a:xfrm>
            <a:prstGeom prst="rect">
              <a:avLst/>
            </a:prstGeom>
            <a:noFill/>
          </p:spPr>
          <p:txBody>
            <a:bodyPr wrap="square" rtlCol="0">
              <a:spAutoFit/>
            </a:bodyPr>
            <a:lstStyle/>
            <a:p>
              <a:pPr algn="dist"/>
              <a:r>
                <a:rPr lang="zh-CN" altLang="en-US" sz="1300" dirty="0">
                  <a:solidFill>
                    <a:schemeClr val="bg1">
                      <a:lumMod val="75000"/>
                    </a:schemeClr>
                  </a:solidFill>
                </a:rPr>
                <a:t>天鉴检测 公正品质</a:t>
              </a:r>
            </a:p>
          </p:txBody>
        </p:sp>
      </p:grpSp>
      <p:pic>
        <p:nvPicPr>
          <p:cNvPr id="11" name="图片 10" descr="线条"/>
          <p:cNvPicPr>
            <a:picLocks noChangeAspect="1"/>
          </p:cNvPicPr>
          <p:nvPr/>
        </p:nvPicPr>
        <p:blipFill>
          <a:blip r:embed="rId4" cstate="print"/>
          <a:stretch>
            <a:fillRect/>
          </a:stretch>
        </p:blipFill>
        <p:spPr>
          <a:xfrm>
            <a:off x="2133600" y="6536690"/>
            <a:ext cx="10058400" cy="321310"/>
          </a:xfrm>
          <a:prstGeom prst="rect">
            <a:avLst/>
          </a:prstGeom>
        </p:spPr>
      </p:pic>
      <p:pic>
        <p:nvPicPr>
          <p:cNvPr id="46" name="图片 45" descr="skyte-logo(1)"/>
          <p:cNvPicPr>
            <a:picLocks noChangeAspect="1"/>
          </p:cNvPicPr>
          <p:nvPr/>
        </p:nvPicPr>
        <p:blipFill>
          <a:blip r:embed="rId5" cstate="print"/>
          <a:stretch>
            <a:fillRect/>
          </a:stretch>
        </p:blipFill>
        <p:spPr>
          <a:xfrm>
            <a:off x="10884849" y="146686"/>
            <a:ext cx="1041267" cy="840286"/>
          </a:xfrm>
          <a:prstGeom prst="rect">
            <a:avLst/>
          </a:prstGeom>
        </p:spPr>
      </p:pic>
      <p:sp>
        <p:nvSpPr>
          <p:cNvPr id="3" name="TextBox 2"/>
          <p:cNvSpPr txBox="1"/>
          <p:nvPr/>
        </p:nvSpPr>
        <p:spPr>
          <a:xfrm>
            <a:off x="5894221" y="1703378"/>
            <a:ext cx="2377574" cy="523220"/>
          </a:xfrm>
          <a:prstGeom prst="rect">
            <a:avLst/>
          </a:prstGeom>
          <a:noFill/>
        </p:spPr>
        <p:txBody>
          <a:bodyPr wrap="none" rtlCol="0">
            <a:spAutoFit/>
          </a:bodyPr>
          <a:lstStyle/>
          <a:p>
            <a:r>
              <a:rPr lang="zh-CN"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anose="020B0503020204020204" pitchFamily="34" charset="-122"/>
                <a:ea typeface="微软雅黑" panose="020B0503020204020204" pitchFamily="34" charset="-122"/>
              </a:rPr>
              <a:t>公正铸就品质</a:t>
            </a:r>
          </a:p>
        </p:txBody>
      </p:sp>
      <p:sp>
        <p:nvSpPr>
          <p:cNvPr id="4" name="TextBox 3"/>
          <p:cNvSpPr txBox="1"/>
          <p:nvPr/>
        </p:nvSpPr>
        <p:spPr>
          <a:xfrm>
            <a:off x="6516917" y="2290643"/>
            <a:ext cx="2377574" cy="523220"/>
          </a:xfrm>
          <a:prstGeom prst="rect">
            <a:avLst/>
          </a:prstGeom>
          <a:noFill/>
        </p:spPr>
        <p:txBody>
          <a:bodyPr wrap="none" rtlCol="0">
            <a:spAutoFit/>
          </a:bodyPr>
          <a:lstStyle/>
          <a:p>
            <a:r>
              <a:rPr lang="zh-CN"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anose="020B0503020204020204" pitchFamily="34" charset="-122"/>
                <a:ea typeface="微软雅黑" panose="020B0503020204020204" pitchFamily="34" charset="-122"/>
              </a:rPr>
              <a:t>远见引领未来</a:t>
            </a:r>
          </a:p>
        </p:txBody>
      </p:sp>
      <p:sp>
        <p:nvSpPr>
          <p:cNvPr id="2" name="TextBox 4"/>
          <p:cNvSpPr txBox="1"/>
          <p:nvPr/>
        </p:nvSpPr>
        <p:spPr>
          <a:xfrm>
            <a:off x="1896133" y="2710550"/>
            <a:ext cx="646331" cy="369332"/>
          </a:xfrm>
          <a:prstGeom prst="rect">
            <a:avLst/>
          </a:prstGeom>
          <a:noFill/>
        </p:spPr>
        <p:txBody>
          <a:bodyPr wrap="none" rtlCol="0">
            <a:spAutoFit/>
          </a:bodyPr>
          <a:lstStyle/>
          <a:p>
            <a:r>
              <a:rPr lang="zh-CN" altLang="en-US" dirty="0">
                <a:solidFill>
                  <a:srgbClr val="005A9E"/>
                </a:solidFill>
                <a:latin typeface="微软雅黑" panose="020B0503020204020204" pitchFamily="34" charset="-122"/>
                <a:ea typeface="微软雅黑" panose="020B0503020204020204" pitchFamily="34" charset="-122"/>
              </a:rPr>
              <a:t>远见</a:t>
            </a:r>
          </a:p>
        </p:txBody>
      </p:sp>
      <p:sp>
        <p:nvSpPr>
          <p:cNvPr id="8" name="TextBox 5"/>
          <p:cNvSpPr txBox="1"/>
          <p:nvPr/>
        </p:nvSpPr>
        <p:spPr>
          <a:xfrm>
            <a:off x="2604407" y="4853773"/>
            <a:ext cx="646331" cy="369332"/>
          </a:xfrm>
          <a:prstGeom prst="rect">
            <a:avLst/>
          </a:prstGeom>
          <a:noFill/>
        </p:spPr>
        <p:txBody>
          <a:bodyPr wrap="none" rtlCol="0">
            <a:spAutoFit/>
          </a:bodyPr>
          <a:lstStyle/>
          <a:p>
            <a:r>
              <a:rPr lang="zh-CN" altLang="en-US" dirty="0">
                <a:solidFill>
                  <a:srgbClr val="005A9E"/>
                </a:solidFill>
                <a:latin typeface="微软雅黑" panose="020B0503020204020204" pitchFamily="34" charset="-122"/>
                <a:ea typeface="微软雅黑" panose="020B0503020204020204" pitchFamily="34" charset="-122"/>
              </a:rPr>
              <a:t>专业</a:t>
            </a:r>
          </a:p>
        </p:txBody>
      </p:sp>
      <p:sp>
        <p:nvSpPr>
          <p:cNvPr id="9" name="TextBox 6"/>
          <p:cNvSpPr txBox="1"/>
          <p:nvPr/>
        </p:nvSpPr>
        <p:spPr>
          <a:xfrm>
            <a:off x="4261509" y="4238220"/>
            <a:ext cx="646331" cy="369332"/>
          </a:xfrm>
          <a:prstGeom prst="rect">
            <a:avLst/>
          </a:prstGeom>
          <a:noFill/>
        </p:spPr>
        <p:txBody>
          <a:bodyPr wrap="none" rtlCol="0">
            <a:spAutoFit/>
          </a:bodyPr>
          <a:lstStyle/>
          <a:p>
            <a:r>
              <a:rPr lang="zh-CN" altLang="en-US" dirty="0">
                <a:solidFill>
                  <a:srgbClr val="005A9E"/>
                </a:solidFill>
                <a:latin typeface="微软雅黑" panose="020B0503020204020204" pitchFamily="34" charset="-122"/>
                <a:ea typeface="微软雅黑" panose="020B0503020204020204" pitchFamily="34" charset="-122"/>
              </a:rPr>
              <a:t>公正</a:t>
            </a:r>
          </a:p>
        </p:txBody>
      </p:sp>
      <p:sp>
        <p:nvSpPr>
          <p:cNvPr id="10" name="TextBox 7"/>
          <p:cNvSpPr txBox="1"/>
          <p:nvPr/>
        </p:nvSpPr>
        <p:spPr>
          <a:xfrm>
            <a:off x="3784456" y="3017978"/>
            <a:ext cx="646331" cy="369332"/>
          </a:xfrm>
          <a:prstGeom prst="rect">
            <a:avLst/>
          </a:prstGeom>
          <a:noFill/>
        </p:spPr>
        <p:txBody>
          <a:bodyPr wrap="none" rtlCol="0">
            <a:spAutoFit/>
          </a:bodyPr>
          <a:lstStyle/>
          <a:p>
            <a:r>
              <a:rPr lang="zh-CN" altLang="en-US" dirty="0">
                <a:solidFill>
                  <a:srgbClr val="005A9E"/>
                </a:solidFill>
                <a:latin typeface="微软雅黑" panose="020B0503020204020204" pitchFamily="34" charset="-122"/>
                <a:ea typeface="微软雅黑" panose="020B0503020204020204" pitchFamily="34" charset="-122"/>
              </a:rPr>
              <a:t>客观</a:t>
            </a:r>
          </a:p>
        </p:txBody>
      </p:sp>
      <p:sp>
        <p:nvSpPr>
          <p:cNvPr id="12" name="TextBox 8"/>
          <p:cNvSpPr txBox="1"/>
          <p:nvPr/>
        </p:nvSpPr>
        <p:spPr>
          <a:xfrm>
            <a:off x="1819496" y="3780020"/>
            <a:ext cx="646331" cy="369332"/>
          </a:xfrm>
          <a:prstGeom prst="rect">
            <a:avLst/>
          </a:prstGeom>
          <a:noFill/>
        </p:spPr>
        <p:txBody>
          <a:bodyPr wrap="none" rtlCol="0">
            <a:spAutoFit/>
          </a:bodyPr>
          <a:lstStyle/>
          <a:p>
            <a:r>
              <a:rPr lang="zh-CN" altLang="en-US" dirty="0">
                <a:solidFill>
                  <a:srgbClr val="005A9E"/>
                </a:solidFill>
                <a:latin typeface="微软雅黑" panose="020B0503020204020204" pitchFamily="34" charset="-122"/>
                <a:ea typeface="微软雅黑" panose="020B0503020204020204" pitchFamily="34" charset="-122"/>
              </a:rPr>
              <a:t>诚信</a:t>
            </a:r>
          </a:p>
        </p:txBody>
      </p:sp>
      <p:grpSp>
        <p:nvGrpSpPr>
          <p:cNvPr id="13" name="组合 9"/>
          <p:cNvGrpSpPr/>
          <p:nvPr/>
        </p:nvGrpSpPr>
        <p:grpSpPr>
          <a:xfrm>
            <a:off x="2725901" y="2945048"/>
            <a:ext cx="976857" cy="976857"/>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1875708" y="4257341"/>
            <a:ext cx="727041" cy="727041"/>
          </a:xfrm>
          <a:prstGeom prst="ellipse">
            <a:avLst/>
          </a:prstGeom>
          <a:solidFill>
            <a:srgbClr val="005A9E"/>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7" name="组合 13"/>
          <p:cNvGrpSpPr/>
          <p:nvPr/>
        </p:nvGrpSpPr>
        <p:grpSpPr>
          <a:xfrm>
            <a:off x="4676685" y="3249492"/>
            <a:ext cx="623903" cy="623903"/>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0" name="组合 16"/>
          <p:cNvGrpSpPr/>
          <p:nvPr/>
        </p:nvGrpSpPr>
        <p:grpSpPr>
          <a:xfrm>
            <a:off x="1999877" y="5082691"/>
            <a:ext cx="219777" cy="219777"/>
            <a:chOff x="304800" y="673100"/>
            <a:chExt cx="4000500" cy="4000500"/>
          </a:xfrm>
          <a:effectLst>
            <a:outerShdw blurRad="381000" dist="152400" dir="8100000" algn="tr" rotWithShape="0">
              <a:prstClr val="black">
                <a:alpha val="7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2" name="椭圆 2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3" name="组合 19"/>
          <p:cNvGrpSpPr/>
          <p:nvPr/>
        </p:nvGrpSpPr>
        <p:grpSpPr>
          <a:xfrm>
            <a:off x="1724526" y="3506333"/>
            <a:ext cx="287919" cy="287919"/>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6" name="椭圆 25"/>
          <p:cNvSpPr/>
          <p:nvPr/>
        </p:nvSpPr>
        <p:spPr>
          <a:xfrm>
            <a:off x="4085819" y="2505233"/>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7" name="椭圆 26"/>
          <p:cNvSpPr/>
          <p:nvPr/>
        </p:nvSpPr>
        <p:spPr>
          <a:xfrm>
            <a:off x="4812153" y="5107818"/>
            <a:ext cx="137389" cy="137389"/>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28" name="组合 24"/>
          <p:cNvGrpSpPr/>
          <p:nvPr/>
        </p:nvGrpSpPr>
        <p:grpSpPr>
          <a:xfrm>
            <a:off x="3584961" y="4295701"/>
            <a:ext cx="638246" cy="638246"/>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31" name="椭圆 30"/>
          <p:cNvSpPr/>
          <p:nvPr/>
        </p:nvSpPr>
        <p:spPr>
          <a:xfrm>
            <a:off x="2806684" y="2230456"/>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4" name="椭圆 33"/>
          <p:cNvSpPr/>
          <p:nvPr/>
        </p:nvSpPr>
        <p:spPr>
          <a:xfrm>
            <a:off x="3516266" y="4093320"/>
            <a:ext cx="137389" cy="137389"/>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359400" y="3046095"/>
            <a:ext cx="6655435" cy="1938020"/>
          </a:xfrm>
          <a:prstGeom prst="rect">
            <a:avLst/>
          </a:prstGeom>
          <a:noFill/>
        </p:spPr>
        <p:txBody>
          <a:bodyPr wrap="square" rtlCol="0">
            <a:spAutoFit/>
          </a:bodyPr>
          <a:lstStyle/>
          <a:p>
            <a:pPr indent="360045" algn="just" fontAlgn="auto">
              <a:lnSpc>
                <a:spcPct val="150000"/>
              </a:lnSpc>
            </a:pPr>
            <a:r>
              <a:rPr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天鉴检测</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一直</a:t>
            </a:r>
            <a:r>
              <a:rPr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致力于</a:t>
            </a:r>
            <a:r>
              <a:rPr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a:t>
            </a:r>
          </a:p>
          <a:p>
            <a:pPr indent="360045" algn="just" fontAlgn="auto">
              <a:lnSpc>
                <a:spcPct val="150000"/>
              </a:lnSpc>
              <a:buFont typeface="Arial" pitchFamily="34" charset="0"/>
              <a:buChar char="•"/>
            </a:pPr>
            <a:r>
              <a:rPr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帮助电子烟企业轻松应对各国的市场准入要求；</a:t>
            </a:r>
          </a:p>
          <a:p>
            <a:pPr indent="360045" algn="just" fontAlgn="auto">
              <a:lnSpc>
                <a:spcPct val="150000"/>
              </a:lnSpc>
              <a:buFont typeface="Arial" pitchFamily="34" charset="0"/>
              <a:buChar char="•"/>
            </a:pPr>
            <a:r>
              <a:rPr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助力行业提升产品性能和质量，避免劣质产品搅乱市场、伤害行业；</a:t>
            </a:r>
          </a:p>
          <a:p>
            <a:pPr indent="360045" algn="just" fontAlgn="auto">
              <a:lnSpc>
                <a:spcPct val="150000"/>
              </a:lnSpc>
              <a:buFont typeface="Arial" pitchFamily="34" charset="0"/>
              <a:buChar char="•"/>
            </a:pPr>
            <a:r>
              <a:rPr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为企业及时解决研发制造困难；</a:t>
            </a:r>
          </a:p>
          <a:p>
            <a:pPr indent="360045" algn="just" fontAlgn="auto">
              <a:lnSpc>
                <a:spcPct val="150000"/>
              </a:lnSpc>
            </a:pPr>
            <a:r>
              <a:rPr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Calibri" panose="020F050202020403020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00"/>
                                        <p:tgtEl>
                                          <p:spTgt spid="4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nodeType="with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nodeType="withEffect">
                                  <p:stCondLst>
                                    <p:cond delay="4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nodeType="withEffect">
                                  <p:stCondLst>
                                    <p:cond delay="2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16" fill="hold" nodeType="withEffect">
                                  <p:stCondLst>
                                    <p:cond delay="40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childTnLst>
                          </p:cTn>
                        </p:par>
                        <p:par>
                          <p:cTn id="91" fill="hold">
                            <p:stCondLst>
                              <p:cond delay="1500"/>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3"/>
                                        </p:tgtEl>
                                        <p:attrNameLst>
                                          <p:attrName>style.visibility</p:attrName>
                                        </p:attrNameLst>
                                      </p:cBhvr>
                                      <p:to>
                                        <p:strVal val="visible"/>
                                      </p:to>
                                    </p:set>
                                    <p:anim by="(-#ppt_w*2)" calcmode="lin" valueType="num">
                                      <p:cBhvr rctx="PPT">
                                        <p:cTn id="94" dur="250" autoRev="1" fill="hold">
                                          <p:stCondLst>
                                            <p:cond delay="0"/>
                                          </p:stCondLst>
                                        </p:cTn>
                                        <p:tgtEl>
                                          <p:spTgt spid="3"/>
                                        </p:tgtEl>
                                        <p:attrNameLst>
                                          <p:attrName>ppt_w</p:attrName>
                                        </p:attrNameLst>
                                      </p:cBhvr>
                                    </p:anim>
                                    <p:anim by="(#ppt_w*0.50)" calcmode="lin" valueType="num">
                                      <p:cBhvr>
                                        <p:cTn id="95" dur="250" decel="50000" autoRev="1" fill="hold">
                                          <p:stCondLst>
                                            <p:cond delay="0"/>
                                          </p:stCondLst>
                                        </p:cTn>
                                        <p:tgtEl>
                                          <p:spTgt spid="3"/>
                                        </p:tgtEl>
                                        <p:attrNameLst>
                                          <p:attrName>ppt_x</p:attrName>
                                        </p:attrNameLst>
                                      </p:cBhvr>
                                    </p:anim>
                                    <p:anim from="(-#ppt_h/2)" to="(#ppt_y)" calcmode="lin" valueType="num">
                                      <p:cBhvr>
                                        <p:cTn id="96" dur="500" fill="hold">
                                          <p:stCondLst>
                                            <p:cond delay="0"/>
                                          </p:stCondLst>
                                        </p:cTn>
                                        <p:tgtEl>
                                          <p:spTgt spid="3"/>
                                        </p:tgtEl>
                                        <p:attrNameLst>
                                          <p:attrName>ppt_y</p:attrName>
                                        </p:attrNameLst>
                                      </p:cBhvr>
                                    </p:anim>
                                    <p:animRot by="21600000">
                                      <p:cBhvr>
                                        <p:cTn id="97" dur="500" fill="hold">
                                          <p:stCondLst>
                                            <p:cond delay="0"/>
                                          </p:stCondLst>
                                        </p:cTn>
                                        <p:tgtEl>
                                          <p:spTgt spid="3"/>
                                        </p:tgtEl>
                                        <p:attrNameLst>
                                          <p:attrName>r</p:attrName>
                                        </p:attrNameLst>
                                      </p:cBhvr>
                                    </p:animRot>
                                  </p:childTnLst>
                                </p:cTn>
                              </p:par>
                            </p:childTnLst>
                          </p:cTn>
                        </p:par>
                        <p:par>
                          <p:cTn id="98" fill="hold">
                            <p:stCondLst>
                              <p:cond delay="2150"/>
                            </p:stCondLst>
                            <p:childTnLst>
                              <p:par>
                                <p:cTn id="99" presetID="56" presetClass="entr" presetSubtype="0" fill="hold" grpId="0" nodeType="afterEffect">
                                  <p:stCondLst>
                                    <p:cond delay="0"/>
                                  </p:stCondLst>
                                  <p:iterate type="lt">
                                    <p:tmPct val="10000"/>
                                  </p:iterate>
                                  <p:childTnLst>
                                    <p:set>
                                      <p:cBhvr>
                                        <p:cTn id="100" dur="1" fill="hold">
                                          <p:stCondLst>
                                            <p:cond delay="0"/>
                                          </p:stCondLst>
                                        </p:cTn>
                                        <p:tgtEl>
                                          <p:spTgt spid="4"/>
                                        </p:tgtEl>
                                        <p:attrNameLst>
                                          <p:attrName>style.visibility</p:attrName>
                                        </p:attrNameLst>
                                      </p:cBhvr>
                                      <p:to>
                                        <p:strVal val="visible"/>
                                      </p:to>
                                    </p:set>
                                    <p:anim by="(-#ppt_w*2)" calcmode="lin" valueType="num">
                                      <p:cBhvr rctx="PPT">
                                        <p:cTn id="101" dur="250" autoRev="1" fill="hold">
                                          <p:stCondLst>
                                            <p:cond delay="0"/>
                                          </p:stCondLst>
                                        </p:cTn>
                                        <p:tgtEl>
                                          <p:spTgt spid="4"/>
                                        </p:tgtEl>
                                        <p:attrNameLst>
                                          <p:attrName>ppt_w</p:attrName>
                                        </p:attrNameLst>
                                      </p:cBhvr>
                                    </p:anim>
                                    <p:anim by="(#ppt_w*0.50)" calcmode="lin" valueType="num">
                                      <p:cBhvr>
                                        <p:cTn id="102" dur="250" decel="50000" autoRev="1" fill="hold">
                                          <p:stCondLst>
                                            <p:cond delay="0"/>
                                          </p:stCondLst>
                                        </p:cTn>
                                        <p:tgtEl>
                                          <p:spTgt spid="4"/>
                                        </p:tgtEl>
                                        <p:attrNameLst>
                                          <p:attrName>ppt_x</p:attrName>
                                        </p:attrNameLst>
                                      </p:cBhvr>
                                    </p:anim>
                                    <p:anim from="(-#ppt_h/2)" to="(#ppt_y)" calcmode="lin" valueType="num">
                                      <p:cBhvr>
                                        <p:cTn id="103" dur="500" fill="hold">
                                          <p:stCondLst>
                                            <p:cond delay="0"/>
                                          </p:stCondLst>
                                        </p:cTn>
                                        <p:tgtEl>
                                          <p:spTgt spid="4"/>
                                        </p:tgtEl>
                                        <p:attrNameLst>
                                          <p:attrName>ppt_y</p:attrName>
                                        </p:attrNameLst>
                                      </p:cBhvr>
                                    </p:anim>
                                    <p:animRot by="21600000">
                                      <p:cBhvr>
                                        <p:cTn id="104" dur="500" fill="hold">
                                          <p:stCondLst>
                                            <p:cond delay="0"/>
                                          </p:stCondLst>
                                        </p:cTn>
                                        <p:tgtEl>
                                          <p:spTgt spid="4"/>
                                        </p:tgtEl>
                                        <p:attrNameLst>
                                          <p:attrName>r</p:attrName>
                                        </p:attrNameLst>
                                      </p:cBhvr>
                                    </p:animRot>
                                  </p:childTnLst>
                                </p:cTn>
                              </p:par>
                            </p:childTnLst>
                          </p:cTn>
                        </p:par>
                        <p:par>
                          <p:cTn id="105" fill="hold">
                            <p:stCondLst>
                              <p:cond delay="2900"/>
                            </p:stCondLst>
                            <p:childTnLst>
                              <p:par>
                                <p:cTn id="106" presetID="22" presetClass="entr" presetSubtype="8"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left)">
                                      <p:cBhvr>
                                        <p:cTn id="10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 grpId="0"/>
      <p:bldP spid="4" grpId="0"/>
      <p:bldP spid="2" grpId="0"/>
      <p:bldP spid="8" grpId="0"/>
      <p:bldP spid="9" grpId="0"/>
      <p:bldP spid="10" grpId="0"/>
      <p:bldP spid="12" grpId="0"/>
      <p:bldP spid="16" grpId="0" bldLvl="0" animBg="1"/>
      <p:bldP spid="26" grpId="0" bldLvl="0" animBg="1"/>
      <p:bldP spid="27" grpId="0" bldLvl="0" animBg="1"/>
      <p:bldP spid="31" grpId="0" bldLvl="0" animBg="1"/>
      <p:bldP spid="34" grpId="0" bldLvl="0" animBg="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文本框 13"/>
          <p:cNvSpPr txBox="1"/>
          <p:nvPr/>
        </p:nvSpPr>
        <p:spPr>
          <a:xfrm>
            <a:off x="2030730" y="1636395"/>
            <a:ext cx="8129905" cy="1630045"/>
          </a:xfrm>
          <a:prstGeom prst="rect">
            <a:avLst/>
          </a:prstGeom>
          <a:noFill/>
        </p:spPr>
        <p:txBody>
          <a:bodyPr wrap="square" rtlCol="0">
            <a:spAutoFit/>
          </a:bodyPr>
          <a:lstStyle/>
          <a:p>
            <a:pPr algn="dist"/>
            <a:r>
              <a:rPr lang="en-US" altLang="zh-CN" sz="10000" i="1" dirty="0">
                <a:solidFill>
                  <a:schemeClr val="bg1">
                    <a:lumMod val="95000"/>
                  </a:schemeClr>
                </a:solidFill>
              </a:rPr>
              <a:t>THANK  YOU</a:t>
            </a:r>
          </a:p>
        </p:txBody>
      </p:sp>
      <p:pic>
        <p:nvPicPr>
          <p:cNvPr id="15" name="图片 14" descr="skyte-logo(1)副本"/>
          <p:cNvPicPr>
            <a:picLocks noChangeAspect="1"/>
          </p:cNvPicPr>
          <p:nvPr/>
        </p:nvPicPr>
        <p:blipFill>
          <a:blip r:embed="rId3" cstate="print"/>
          <a:stretch>
            <a:fillRect/>
          </a:stretch>
        </p:blipFill>
        <p:spPr>
          <a:xfrm>
            <a:off x="241935" y="126365"/>
            <a:ext cx="1680210" cy="1355725"/>
          </a:xfrm>
          <a:prstGeom prst="rect">
            <a:avLst/>
          </a:prstGeom>
        </p:spPr>
      </p:pic>
      <p:sp>
        <p:nvSpPr>
          <p:cNvPr id="16" name="文本框 15"/>
          <p:cNvSpPr txBox="1"/>
          <p:nvPr/>
        </p:nvSpPr>
        <p:spPr>
          <a:xfrm>
            <a:off x="2141855" y="2013585"/>
            <a:ext cx="7907655" cy="875665"/>
          </a:xfrm>
          <a:prstGeom prst="rect">
            <a:avLst/>
          </a:prstGeom>
          <a:noFill/>
        </p:spPr>
        <p:txBody>
          <a:bodyPr wrap="square" rtlCol="0">
            <a:spAutoFit/>
          </a:bodyPr>
          <a:lstStyle/>
          <a:p>
            <a:pPr algn="dist"/>
            <a:r>
              <a:rPr lang="zh-CN" altLang="en-US" sz="5100" b="1" dirty="0">
                <a:gradFill>
                  <a:gsLst>
                    <a:gs pos="0">
                      <a:srgbClr val="205CB2">
                        <a:alpha val="93000"/>
                      </a:srgbClr>
                    </a:gs>
                    <a:gs pos="100000">
                      <a:srgbClr val="179331">
                        <a:alpha val="75000"/>
                      </a:srgbClr>
                    </a:gs>
                  </a:gsLst>
                  <a:lin ang="20520000" scaled="0"/>
                </a:gradFill>
                <a:latin typeface="微软雅黑" panose="020B0503020204020204" pitchFamily="34" charset="-122"/>
                <a:ea typeface="微软雅黑" panose="020B0503020204020204" pitchFamily="34" charset="-122"/>
                <a:sym typeface="微软雅黑" panose="020B0503020204020204" pitchFamily="34" charset="-122"/>
              </a:rPr>
              <a:t>谢谢您的观看指导</a:t>
            </a:r>
            <a:endParaRPr lang="zh-CN" altLang="en-US" sz="5100" b="1" dirty="0">
              <a:ln>
                <a:noFill/>
              </a:ln>
              <a:gradFill>
                <a:gsLst>
                  <a:gs pos="0">
                    <a:srgbClr val="205CB2">
                      <a:alpha val="93000"/>
                    </a:srgbClr>
                  </a:gs>
                  <a:gs pos="100000">
                    <a:srgbClr val="179331">
                      <a:alpha val="75000"/>
                    </a:srgbClr>
                  </a:gs>
                </a:gsLst>
                <a:lin ang="2052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7" name="图片 1" descr="折页_放射防护.jpg"/>
          <p:cNvPicPr>
            <a:picLocks noChangeAspect="1"/>
          </p:cNvPicPr>
          <p:nvPr/>
        </p:nvPicPr>
        <p:blipFill>
          <a:blip r:embed="rId4" cstate="print"/>
          <a:stretch>
            <a:fillRect/>
          </a:stretch>
        </p:blipFill>
        <p:spPr>
          <a:xfrm>
            <a:off x="3332480" y="3491865"/>
            <a:ext cx="1257300" cy="1256665"/>
          </a:xfrm>
          <a:prstGeom prst="rect">
            <a:avLst/>
          </a:prstGeom>
          <a:noFill/>
          <a:ln w="9525">
            <a:noFill/>
          </a:ln>
        </p:spPr>
      </p:pic>
      <p:sp>
        <p:nvSpPr>
          <p:cNvPr id="18" name="TextBox 2"/>
          <p:cNvSpPr txBox="1">
            <a:spLocks noChangeArrowheads="1"/>
          </p:cNvSpPr>
          <p:nvPr/>
        </p:nvSpPr>
        <p:spPr bwMode="auto">
          <a:xfrm>
            <a:off x="3249613" y="4839335"/>
            <a:ext cx="1331595" cy="245110"/>
          </a:xfrm>
          <a:prstGeom prst="rect">
            <a:avLst/>
          </a:prstGeom>
          <a:noFill/>
          <a:ln>
            <a:noFill/>
          </a:ln>
        </p:spPr>
        <p:txBody>
          <a:bodyPr wrap="square">
            <a:spAutoFit/>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ea typeface="宋体" panose="02010600030101010101" pitchFamily="2" charset="-122"/>
              </a:defRPr>
            </a:lvl9pPr>
          </a:lstStyle>
          <a:p>
            <a:pPr marL="0" marR="0" lvl="0" indent="0" algn="dist"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000" b="1" i="0" u="none" strike="noStrike" kern="1200" cap="none" spc="0" normalizeH="0" baseline="0" noProof="0" dirty="0" smtClean="0">
                <a:ln>
                  <a:noFill/>
                </a:ln>
                <a:solidFill>
                  <a:schemeClr val="tx1">
                    <a:lumMod val="50000"/>
                    <a:lumOff val="50000"/>
                  </a:schemeClr>
                </a:solidFill>
                <a:effectLst/>
                <a:uLnTx/>
                <a:uFillTx/>
                <a:latin typeface="+mn-ea"/>
                <a:ea typeface="+mn-ea"/>
                <a:cs typeface="+mn-ea"/>
              </a:rPr>
              <a:t>关注官微  宾至如归</a:t>
            </a:r>
          </a:p>
        </p:txBody>
      </p:sp>
      <p:sp>
        <p:nvSpPr>
          <p:cNvPr id="19" name="文本框 18"/>
          <p:cNvSpPr txBox="1"/>
          <p:nvPr/>
        </p:nvSpPr>
        <p:spPr>
          <a:xfrm>
            <a:off x="5055235" y="3554730"/>
            <a:ext cx="3905250" cy="398780"/>
          </a:xfrm>
          <a:prstGeom prst="rect">
            <a:avLst/>
          </a:prstGeom>
          <a:noFill/>
        </p:spPr>
        <p:txBody>
          <a:bodyPr wrap="square" rtlCol="0">
            <a:spAutoFit/>
          </a:bodyPr>
          <a:lstStyle/>
          <a:p>
            <a:pPr algn="dist"/>
            <a:r>
              <a:rPr lang="zh-CN" altLang="en-US" sz="2000" b="1">
                <a:ln>
                  <a:noFill/>
                </a:ln>
                <a:gradFill>
                  <a:gsLst>
                    <a:gs pos="0">
                      <a:srgbClr val="205CB2">
                        <a:alpha val="93000"/>
                      </a:srgbClr>
                    </a:gs>
                    <a:gs pos="100000">
                      <a:srgbClr val="179331">
                        <a:alpha val="75000"/>
                      </a:srgbClr>
                    </a:gs>
                  </a:gsLst>
                  <a:lin ang="20520000" scaled="0"/>
                </a:gradFill>
                <a:latin typeface="+mn-ea"/>
                <a:cs typeface="+mn-ea"/>
              </a:rPr>
              <a:t>天鉴检测 公正品质</a:t>
            </a:r>
          </a:p>
        </p:txBody>
      </p:sp>
      <p:sp>
        <p:nvSpPr>
          <p:cNvPr id="20" name="文本框 19"/>
          <p:cNvSpPr txBox="1"/>
          <p:nvPr/>
        </p:nvSpPr>
        <p:spPr>
          <a:xfrm>
            <a:off x="5055235" y="3997960"/>
            <a:ext cx="3905885" cy="245110"/>
          </a:xfrm>
          <a:prstGeom prst="rect">
            <a:avLst/>
          </a:prstGeom>
          <a:noFill/>
        </p:spPr>
        <p:txBody>
          <a:bodyPr wrap="square" rtlCol="0">
            <a:spAutoFit/>
          </a:bodyPr>
          <a:lstStyle/>
          <a:p>
            <a:pPr algn="dist"/>
            <a:r>
              <a:rPr lang="zh-CN" altLang="en-US" sz="1000">
                <a:ln>
                  <a:noFill/>
                </a:ln>
                <a:gradFill>
                  <a:gsLst>
                    <a:gs pos="0">
                      <a:srgbClr val="205CB2">
                        <a:alpha val="93000"/>
                      </a:srgbClr>
                    </a:gs>
                    <a:gs pos="100000">
                      <a:srgbClr val="179331">
                        <a:alpha val="75000"/>
                      </a:srgbClr>
                    </a:gs>
                  </a:gsLst>
                  <a:lin ang="20520000" scaled="0"/>
                </a:gradFill>
                <a:latin typeface="+mn-ea"/>
                <a:cs typeface="+mj-lt"/>
              </a:rPr>
              <a:t>Skyte Testing Services,lmpartial Quality Delivered</a:t>
            </a:r>
          </a:p>
        </p:txBody>
      </p:sp>
      <p:sp>
        <p:nvSpPr>
          <p:cNvPr id="21" name="文本框 20"/>
          <p:cNvSpPr txBox="1"/>
          <p:nvPr/>
        </p:nvSpPr>
        <p:spPr>
          <a:xfrm>
            <a:off x="5055235" y="4287520"/>
            <a:ext cx="1676400" cy="245110"/>
          </a:xfrm>
          <a:prstGeom prst="rect">
            <a:avLst/>
          </a:prstGeom>
          <a:noFill/>
        </p:spPr>
        <p:txBody>
          <a:bodyPr wrap="square" rtlCol="0">
            <a:spAutoFit/>
          </a:bodyPr>
          <a:lstStyle/>
          <a:p>
            <a:pPr algn="dist">
              <a:lnSpc>
                <a:spcPct val="100000"/>
              </a:lnSpc>
            </a:pPr>
            <a:r>
              <a:rPr lang="en-US" altLang="zh-CN" sz="1000" dirty="0">
                <a:ln>
                  <a:noFill/>
                </a:ln>
                <a:gradFill>
                  <a:gsLst>
                    <a:gs pos="0">
                      <a:srgbClr val="205CB2">
                        <a:alpha val="93000"/>
                      </a:srgbClr>
                    </a:gs>
                    <a:gs pos="100000">
                      <a:srgbClr val="179331">
                        <a:alpha val="75000"/>
                      </a:srgbClr>
                    </a:gs>
                  </a:gsLst>
                  <a:lin ang="20520000" scaled="0"/>
                </a:gradFill>
                <a:latin typeface="+mn-ea"/>
                <a:cs typeface="+mj-lt"/>
              </a:rPr>
              <a:t>TEL:400-6898-200</a:t>
            </a:r>
          </a:p>
        </p:txBody>
      </p:sp>
      <p:sp>
        <p:nvSpPr>
          <p:cNvPr id="22" name="文本框 21"/>
          <p:cNvSpPr txBox="1"/>
          <p:nvPr/>
        </p:nvSpPr>
        <p:spPr>
          <a:xfrm>
            <a:off x="7034530" y="4287520"/>
            <a:ext cx="1926590" cy="245110"/>
          </a:xfrm>
          <a:prstGeom prst="rect">
            <a:avLst/>
          </a:prstGeom>
          <a:noFill/>
        </p:spPr>
        <p:txBody>
          <a:bodyPr wrap="square" rtlCol="0">
            <a:spAutoFit/>
          </a:bodyPr>
          <a:lstStyle/>
          <a:p>
            <a:pPr algn="dist">
              <a:lnSpc>
                <a:spcPct val="100000"/>
              </a:lnSpc>
            </a:pPr>
            <a:r>
              <a:rPr lang="en-US" altLang="zh-CN" sz="1000" dirty="0" err="1" smtClean="0">
                <a:ln>
                  <a:noFill/>
                </a:ln>
                <a:gradFill>
                  <a:gsLst>
                    <a:gs pos="0">
                      <a:srgbClr val="205CB2">
                        <a:alpha val="93000"/>
                      </a:srgbClr>
                    </a:gs>
                    <a:gs pos="100000">
                      <a:srgbClr val="179331">
                        <a:alpha val="75000"/>
                      </a:srgbClr>
                    </a:gs>
                  </a:gsLst>
                  <a:lin ang="20520000" scaled="0"/>
                </a:gradFill>
                <a:latin typeface="+mn-ea"/>
                <a:cs typeface="+mj-lt"/>
              </a:rPr>
              <a:t>Website:www.skyte.com.cn</a:t>
            </a:r>
            <a:endParaRPr lang="en-US" altLang="zh-CN" sz="1000" dirty="0">
              <a:ln>
                <a:noFill/>
              </a:ln>
              <a:gradFill>
                <a:gsLst>
                  <a:gs pos="0">
                    <a:srgbClr val="205CB2">
                      <a:alpha val="93000"/>
                    </a:srgbClr>
                  </a:gs>
                  <a:gs pos="100000">
                    <a:srgbClr val="179331">
                      <a:alpha val="75000"/>
                    </a:srgbClr>
                  </a:gs>
                </a:gsLst>
                <a:lin ang="20520000" scaled="0"/>
              </a:gradFill>
              <a:latin typeface="+mn-ea"/>
              <a:cs typeface="+mj-lt"/>
            </a:endParaRPr>
          </a:p>
        </p:txBody>
      </p:sp>
      <p:pic>
        <p:nvPicPr>
          <p:cNvPr id="23" name="图片 22" descr="花5"/>
          <p:cNvPicPr>
            <a:picLocks noChangeAspect="1"/>
          </p:cNvPicPr>
          <p:nvPr/>
        </p:nvPicPr>
        <p:blipFill>
          <a:blip r:embed="rId5" cstate="print"/>
          <a:srcRect l="48839" b="4824"/>
          <a:stretch>
            <a:fillRect/>
          </a:stretch>
        </p:blipFill>
        <p:spPr>
          <a:xfrm rot="19980000">
            <a:off x="-330531" y="2853510"/>
            <a:ext cx="5145990" cy="5464698"/>
          </a:xfrm>
          <a:custGeom>
            <a:avLst/>
            <a:gdLst/>
            <a:ahLst/>
            <a:cxnLst>
              <a:cxn ang="3">
                <a:pos x="hc" y="t"/>
              </a:cxn>
              <a:cxn ang="cd2">
                <a:pos x="l" y="vc"/>
              </a:cxn>
              <a:cxn ang="cd4">
                <a:pos x="hc" y="b"/>
              </a:cxn>
              <a:cxn ang="0">
                <a:pos x="r" y="vc"/>
              </a:cxn>
            </a:cxnLst>
            <a:rect l="l" t="t" r="r" b="b"/>
            <a:pathLst>
              <a:path w="8104" h="8606">
                <a:moveTo>
                  <a:pt x="2281" y="0"/>
                </a:moveTo>
                <a:lnTo>
                  <a:pt x="8104" y="0"/>
                </a:lnTo>
                <a:lnTo>
                  <a:pt x="8104" y="8606"/>
                </a:lnTo>
                <a:lnTo>
                  <a:pt x="0" y="4477"/>
                </a:lnTo>
                <a:lnTo>
                  <a:pt x="2281" y="0"/>
                </a:lnTo>
                <a:close/>
              </a:path>
            </a:pathLst>
          </a:custGeom>
        </p:spPr>
      </p:pic>
      <p:pic>
        <p:nvPicPr>
          <p:cNvPr id="24" name="图片 23" descr="花5"/>
          <p:cNvPicPr>
            <a:picLocks noChangeAspect="1"/>
          </p:cNvPicPr>
          <p:nvPr/>
        </p:nvPicPr>
        <p:blipFill>
          <a:blip r:embed="rId5" cstate="print"/>
          <a:srcRect l="48832" b="49414"/>
          <a:stretch>
            <a:fillRect/>
          </a:stretch>
        </p:blipFill>
        <p:spPr>
          <a:xfrm>
            <a:off x="0" y="3953510"/>
            <a:ext cx="5146675" cy="2904490"/>
          </a:xfrm>
          <a:custGeom>
            <a:avLst/>
            <a:gdLst/>
            <a:ahLst/>
            <a:cxnLst>
              <a:cxn ang="3">
                <a:pos x="hc" y="t"/>
              </a:cxn>
              <a:cxn ang="cd2">
                <a:pos x="l" y="vc"/>
              </a:cxn>
              <a:cxn ang="cd4">
                <a:pos x="hc" y="b"/>
              </a:cxn>
              <a:cxn ang="0">
                <a:pos x="r" y="vc"/>
              </a:cxn>
            </a:cxnLst>
            <a:rect l="l" t="t" r="r" b="b"/>
            <a:pathLst>
              <a:path w="8105" h="4574">
                <a:moveTo>
                  <a:pt x="0" y="0"/>
                </a:moveTo>
                <a:lnTo>
                  <a:pt x="8105" y="0"/>
                </a:lnTo>
                <a:lnTo>
                  <a:pt x="8105" y="4574"/>
                </a:lnTo>
                <a:lnTo>
                  <a:pt x="0" y="4574"/>
                </a:lnTo>
                <a:lnTo>
                  <a:pt x="0" y="0"/>
                </a:lnTo>
                <a:close/>
              </a:path>
            </a:pathLst>
          </a:custGeom>
        </p:spPr>
      </p:pic>
      <p:pic>
        <p:nvPicPr>
          <p:cNvPr id="25" name="图片 24" descr="花5"/>
          <p:cNvPicPr>
            <a:picLocks noChangeAspect="1"/>
          </p:cNvPicPr>
          <p:nvPr/>
        </p:nvPicPr>
        <p:blipFill>
          <a:blip r:embed="rId5" cstate="print"/>
          <a:srcRect l="51495" b="12856"/>
          <a:stretch>
            <a:fillRect/>
          </a:stretch>
        </p:blipFill>
        <p:spPr>
          <a:xfrm rot="9420000">
            <a:off x="7686237" y="-1152032"/>
            <a:ext cx="4878818" cy="5003534"/>
          </a:xfrm>
          <a:custGeom>
            <a:avLst/>
            <a:gdLst/>
            <a:ahLst/>
            <a:cxnLst>
              <a:cxn ang="3">
                <a:pos x="hc" y="t"/>
              </a:cxn>
              <a:cxn ang="cd2">
                <a:pos x="l" y="vc"/>
              </a:cxn>
              <a:cxn ang="cd4">
                <a:pos x="hc" y="b"/>
              </a:cxn>
              <a:cxn ang="0">
                <a:pos x="r" y="vc"/>
              </a:cxn>
            </a:cxnLst>
            <a:rect l="l" t="t" r="r" b="b"/>
            <a:pathLst>
              <a:path w="7683" h="7880">
                <a:moveTo>
                  <a:pt x="1960" y="0"/>
                </a:moveTo>
                <a:lnTo>
                  <a:pt x="7683" y="0"/>
                </a:lnTo>
                <a:lnTo>
                  <a:pt x="7683" y="7880"/>
                </a:lnTo>
                <a:lnTo>
                  <a:pt x="0" y="4618"/>
                </a:lnTo>
                <a:lnTo>
                  <a:pt x="1960" y="0"/>
                </a:lnTo>
                <a:close/>
              </a:path>
            </a:pathLst>
          </a:custGeom>
        </p:spPr>
      </p:pic>
      <p:pic>
        <p:nvPicPr>
          <p:cNvPr id="26" name="图片 25" descr="花5"/>
          <p:cNvPicPr>
            <a:picLocks noChangeAspect="1"/>
          </p:cNvPicPr>
          <p:nvPr/>
        </p:nvPicPr>
        <p:blipFill>
          <a:blip r:embed="rId5" cstate="print"/>
          <a:srcRect l="50272"/>
          <a:stretch>
            <a:fillRect/>
          </a:stretch>
        </p:blipFill>
        <p:spPr>
          <a:xfrm rot="8160000">
            <a:off x="7906678" y="-1116449"/>
            <a:ext cx="5001840" cy="5741670"/>
          </a:xfrm>
          <a:custGeom>
            <a:avLst/>
            <a:gdLst/>
            <a:ahLst/>
            <a:cxnLst>
              <a:cxn ang="3">
                <a:pos x="hc" y="t"/>
              </a:cxn>
              <a:cxn ang="cd2">
                <a:pos x="l" y="vc"/>
              </a:cxn>
              <a:cxn ang="cd4">
                <a:pos x="hc" y="b"/>
              </a:cxn>
              <a:cxn ang="0">
                <a:pos x="r" y="vc"/>
              </a:cxn>
            </a:cxnLst>
            <a:rect l="l" t="t" r="r" b="b"/>
            <a:pathLst>
              <a:path w="7877" h="9042">
                <a:moveTo>
                  <a:pt x="4402" y="0"/>
                </a:moveTo>
                <a:lnTo>
                  <a:pt x="6246" y="0"/>
                </a:lnTo>
                <a:lnTo>
                  <a:pt x="7877" y="1575"/>
                </a:lnTo>
                <a:lnTo>
                  <a:pt x="7877" y="9042"/>
                </a:lnTo>
                <a:lnTo>
                  <a:pt x="4643" y="9042"/>
                </a:lnTo>
                <a:lnTo>
                  <a:pt x="0" y="4558"/>
                </a:lnTo>
                <a:lnTo>
                  <a:pt x="4402" y="0"/>
                </a:lnTo>
                <a:close/>
              </a:path>
            </a:pathLst>
          </a:custGeom>
        </p:spPr>
      </p:pic>
      <p:grpSp>
        <p:nvGrpSpPr>
          <p:cNvPr id="30" name="组合 29"/>
          <p:cNvGrpSpPr/>
          <p:nvPr/>
        </p:nvGrpSpPr>
        <p:grpSpPr>
          <a:xfrm>
            <a:off x="9305925" y="6410960"/>
            <a:ext cx="2757805" cy="291465"/>
            <a:chOff x="13463" y="10070"/>
            <a:chExt cx="5467" cy="459"/>
          </a:xfrm>
        </p:grpSpPr>
        <p:sp>
          <p:nvSpPr>
            <p:cNvPr id="31" name="文本框 30"/>
            <p:cNvSpPr txBox="1"/>
            <p:nvPr/>
          </p:nvSpPr>
          <p:spPr>
            <a:xfrm>
              <a:off x="13463" y="10070"/>
              <a:ext cx="1517" cy="459"/>
            </a:xfrm>
            <a:prstGeom prst="rect">
              <a:avLst/>
            </a:prstGeom>
            <a:noFill/>
          </p:spPr>
          <p:txBody>
            <a:bodyPr wrap="square" rtlCol="0">
              <a:spAutoFit/>
            </a:bodyPr>
            <a:lstStyle/>
            <a:p>
              <a:pPr algn="dist"/>
              <a:r>
                <a:rPr lang="en-US" altLang="zh-CN" sz="1300">
                  <a:solidFill>
                    <a:schemeClr val="bg1">
                      <a:lumMod val="75000"/>
                    </a:schemeClr>
                  </a:solidFill>
                </a:rPr>
                <a:t>SKYTE</a:t>
              </a:r>
            </a:p>
          </p:txBody>
        </p:sp>
        <p:sp>
          <p:nvSpPr>
            <p:cNvPr id="32" name="文本框 31"/>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33" name="图片 32" descr="线条"/>
          <p:cNvPicPr>
            <a:picLocks noChangeAspect="1"/>
          </p:cNvPicPr>
          <p:nvPr/>
        </p:nvPicPr>
        <p:blipFill>
          <a:blip r:embed="rId6" cstate="print"/>
          <a:stretch>
            <a:fillRect/>
          </a:stretch>
        </p:blipFill>
        <p:spPr>
          <a:xfrm>
            <a:off x="2148840" y="6551930"/>
            <a:ext cx="10058400" cy="3213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000" fill="hold">
                                          <p:stCondLst>
                                            <p:cond delay="0"/>
                                          </p:stCondLst>
                                        </p:cTn>
                                        <p:tgtEl>
                                          <p:spTgt spid="16"/>
                                        </p:tgtEl>
                                        <p:attrNameLst>
                                          <p:attrName>style.visibility</p:attrName>
                                        </p:attrNameLst>
                                      </p:cBhvr>
                                      <p:to>
                                        <p:strVal val="visible"/>
                                      </p:to>
                                    </p:set>
                                    <p:animEffect transition="in" filter="barn(outVertical)">
                                      <p:cBhvr>
                                        <p:cTn id="11" dur="1000"/>
                                        <p:tgtEl>
                                          <p:spTgt spid="16"/>
                                        </p:tgtEl>
                                      </p:cBhvr>
                                    </p:animEffect>
                                  </p:childTnLst>
                                </p:cTn>
                              </p:par>
                              <p:par>
                                <p:cTn id="12" presetID="12" presetClass="exit" presetSubtype="4" fill="hold" grpId="1" nodeType="withEffect">
                                  <p:stCondLst>
                                    <p:cond delay="0"/>
                                  </p:stCondLst>
                                  <p:childTnLst>
                                    <p:anim calcmode="lin" valueType="num">
                                      <p:cBhvr additive="base">
                                        <p:cTn id="13" dur="2000"/>
                                        <p:tgtEl>
                                          <p:spTgt spid="14"/>
                                        </p:tgtEl>
                                        <p:attrNameLst>
                                          <p:attrName>ppt_y</p:attrName>
                                        </p:attrNameLst>
                                      </p:cBhvr>
                                      <p:tavLst>
                                        <p:tav tm="0">
                                          <p:val>
                                            <p:strVal val="#ppt_y"/>
                                          </p:val>
                                        </p:tav>
                                        <p:tav tm="100000">
                                          <p:val>
                                            <p:strVal val="#ppt_y+#ppt_h*1.125000"/>
                                          </p:val>
                                        </p:tav>
                                      </p:tavLst>
                                    </p:anim>
                                    <p:animEffect transition="out" filter="wipe(down)">
                                      <p:cBhvr>
                                        <p:cTn id="14" dur="2000"/>
                                        <p:tgtEl>
                                          <p:spTgt spid="14"/>
                                        </p:tgtEl>
                                      </p:cBhvr>
                                    </p:animEffect>
                                    <p:set>
                                      <p:cBhvr>
                                        <p:cTn id="15" dur="1" fill="hold">
                                          <p:stCondLst>
                                            <p:cond delay="1996"/>
                                          </p:stCondLst>
                                        </p:cTn>
                                        <p:tgtEl>
                                          <p:spTgt spid="14"/>
                                        </p:tgtEl>
                                        <p:attrNameLst>
                                          <p:attrName>style.visibility</p:attrName>
                                        </p:attrNameLst>
                                      </p:cBhvr>
                                      <p:to>
                                        <p:strVal val="hidden"/>
                                      </p:to>
                                    </p:set>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目录线条背景"/>
          <p:cNvPicPr>
            <a:picLocks noChangeAspect="1"/>
          </p:cNvPicPr>
          <p:nvPr/>
        </p:nvPicPr>
        <p:blipFill>
          <a:blip r:embed="rId3" cstate="print"/>
          <a:stretch>
            <a:fillRect/>
          </a:stretch>
        </p:blipFill>
        <p:spPr>
          <a:xfrm flipH="1">
            <a:off x="-3175" y="3843655"/>
            <a:ext cx="12192000" cy="2082800"/>
          </a:xfrm>
          <a:prstGeom prst="rect">
            <a:avLst/>
          </a:prstGeom>
        </p:spPr>
      </p:pic>
      <p:pic>
        <p:nvPicPr>
          <p:cNvPr id="19" name="图片 18" descr="目录线条背景2"/>
          <p:cNvPicPr>
            <a:picLocks noChangeAspect="1"/>
          </p:cNvPicPr>
          <p:nvPr/>
        </p:nvPicPr>
        <p:blipFill>
          <a:blip r:embed="rId4" cstate="print"/>
          <a:stretch>
            <a:fillRect/>
          </a:stretch>
        </p:blipFill>
        <p:spPr>
          <a:xfrm flipH="1">
            <a:off x="-19050" y="4150995"/>
            <a:ext cx="12211050" cy="2035810"/>
          </a:xfrm>
          <a:prstGeom prst="rect">
            <a:avLst/>
          </a:prstGeom>
        </p:spPr>
      </p:pic>
      <p:sp>
        <p:nvSpPr>
          <p:cNvPr id="20" name="文本框 19"/>
          <p:cNvSpPr txBox="1"/>
          <p:nvPr/>
        </p:nvSpPr>
        <p:spPr>
          <a:xfrm>
            <a:off x="7287895" y="2913380"/>
            <a:ext cx="2795905" cy="1015663"/>
          </a:xfrm>
          <a:prstGeom prst="rect">
            <a:avLst/>
          </a:prstGeom>
          <a:noFill/>
        </p:spPr>
        <p:txBody>
          <a:bodyPr wrap="square" rtlCol="0">
            <a:spAutoFit/>
          </a:bodyPr>
          <a:lstStyle/>
          <a:p>
            <a:pPr algn="dist"/>
            <a:r>
              <a:rPr lang="en-US" altLang="zh-CN" sz="3000" b="1" dirty="0" smtClean="0">
                <a:gradFill>
                  <a:gsLst>
                    <a:gs pos="0">
                      <a:srgbClr val="68B92E">
                        <a:alpha val="100000"/>
                      </a:srgbClr>
                    </a:gs>
                    <a:gs pos="100000">
                      <a:srgbClr val="2060B0"/>
                    </a:gs>
                  </a:gsLst>
                  <a:lin ang="12540000" scaled="0"/>
                </a:gradFill>
                <a:latin typeface="+mj-ea"/>
                <a:ea typeface="+mj-ea"/>
              </a:rPr>
              <a:t>ECAS</a:t>
            </a:r>
            <a:r>
              <a:rPr lang="zh-CN" altLang="en-US" sz="3000" b="1" dirty="0" smtClean="0">
                <a:gradFill>
                  <a:gsLst>
                    <a:gs pos="0">
                      <a:srgbClr val="68B92E">
                        <a:alpha val="100000"/>
                      </a:srgbClr>
                    </a:gs>
                    <a:gs pos="100000">
                      <a:srgbClr val="2060B0"/>
                    </a:gs>
                  </a:gsLst>
                  <a:lin ang="12540000" scaled="0"/>
                </a:gradFill>
                <a:latin typeface="+mj-ea"/>
                <a:ea typeface="+mj-ea"/>
              </a:rPr>
              <a:t>证书类型</a:t>
            </a:r>
          </a:p>
          <a:p>
            <a:pPr algn="dist"/>
            <a:endParaRPr lang="zh-CN" altLang="zh-CN" sz="3000" b="1" dirty="0">
              <a:gradFill>
                <a:gsLst>
                  <a:gs pos="0">
                    <a:srgbClr val="68B92E">
                      <a:alpha val="100000"/>
                    </a:srgbClr>
                  </a:gs>
                  <a:gs pos="100000">
                    <a:srgbClr val="2060B0"/>
                  </a:gs>
                </a:gsLst>
                <a:lin ang="12540000" scaled="0"/>
              </a:gradFill>
              <a:latin typeface="Times New Roman" panose="02020603050405020304" pitchFamily="18" charset="0"/>
              <a:ea typeface="+mj-ea"/>
              <a:cs typeface="Times New Roman" panose="02020603050405020304" pitchFamily="18" charset="0"/>
            </a:endParaRPr>
          </a:p>
        </p:txBody>
      </p:sp>
      <p:sp>
        <p:nvSpPr>
          <p:cNvPr id="21" name="椭圆 20"/>
          <p:cNvSpPr/>
          <p:nvPr/>
        </p:nvSpPr>
        <p:spPr>
          <a:xfrm>
            <a:off x="6114415" y="2743200"/>
            <a:ext cx="893445" cy="893445"/>
          </a:xfrm>
          <a:prstGeom prst="ellipse">
            <a:avLst/>
          </a:prstGeom>
          <a:gradFill>
            <a:gsLst>
              <a:gs pos="0">
                <a:srgbClr val="205CB2">
                  <a:alpha val="70000"/>
                </a:srgbClr>
              </a:gs>
              <a:gs pos="100000">
                <a:srgbClr val="13832D">
                  <a:lumMod val="97000"/>
                  <a:alpha val="63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234430" y="2928938"/>
            <a:ext cx="653415" cy="521970"/>
          </a:xfrm>
          <a:prstGeom prst="rect">
            <a:avLst/>
          </a:prstGeom>
          <a:noFill/>
        </p:spPr>
        <p:txBody>
          <a:bodyPr wrap="square" rtlCol="0">
            <a:spAutoFit/>
          </a:bodyPr>
          <a:lstStyle/>
          <a:p>
            <a:pPr algn="dist"/>
            <a:r>
              <a:rPr lang="en-US" altLang="zh-CN" sz="2800" b="1" dirty="0" smtClean="0">
                <a:ln>
                  <a:noFill/>
                </a:ln>
                <a:solidFill>
                  <a:schemeClr val="bg1"/>
                </a:solidFill>
              </a:rPr>
              <a:t>01</a:t>
            </a:r>
            <a:endParaRPr lang="en-US" altLang="zh-CN" sz="2800" b="1" dirty="0">
              <a:ln>
                <a:noFill/>
              </a:ln>
              <a:solidFill>
                <a:schemeClr val="bg1"/>
              </a:solidFill>
            </a:endParaRPr>
          </a:p>
        </p:txBody>
      </p:sp>
      <p:grpSp>
        <p:nvGrpSpPr>
          <p:cNvPr id="2" name="组合 22"/>
          <p:cNvGrpSpPr/>
          <p:nvPr/>
        </p:nvGrpSpPr>
        <p:grpSpPr>
          <a:xfrm>
            <a:off x="9305925" y="6410960"/>
            <a:ext cx="2757805" cy="291465"/>
            <a:chOff x="13463" y="10070"/>
            <a:chExt cx="5467" cy="459"/>
          </a:xfrm>
        </p:grpSpPr>
        <p:sp>
          <p:nvSpPr>
            <p:cNvPr id="24" name="文本框 23"/>
            <p:cNvSpPr txBox="1"/>
            <p:nvPr/>
          </p:nvSpPr>
          <p:spPr>
            <a:xfrm>
              <a:off x="13463" y="10070"/>
              <a:ext cx="1517" cy="459"/>
            </a:xfrm>
            <a:prstGeom prst="rect">
              <a:avLst/>
            </a:prstGeom>
            <a:noFill/>
          </p:spPr>
          <p:txBody>
            <a:bodyPr wrap="square" rtlCol="0">
              <a:spAutoFit/>
            </a:bodyPr>
            <a:lstStyle/>
            <a:p>
              <a:pPr algn="dist"/>
              <a:r>
                <a:rPr lang="en-US" altLang="zh-CN" sz="1300" dirty="0">
                  <a:solidFill>
                    <a:schemeClr val="bg1">
                      <a:lumMod val="75000"/>
                    </a:schemeClr>
                  </a:solidFill>
                </a:rPr>
                <a:t>SKYTE</a:t>
              </a:r>
            </a:p>
          </p:txBody>
        </p:sp>
        <p:sp>
          <p:nvSpPr>
            <p:cNvPr id="25" name="文本框 24"/>
            <p:cNvSpPr txBox="1"/>
            <p:nvPr/>
          </p:nvSpPr>
          <p:spPr>
            <a:xfrm>
              <a:off x="15193" y="10070"/>
              <a:ext cx="3737" cy="459"/>
            </a:xfrm>
            <a:prstGeom prst="rect">
              <a:avLst/>
            </a:prstGeom>
            <a:noFill/>
          </p:spPr>
          <p:txBody>
            <a:bodyPr wrap="square" rtlCol="0">
              <a:spAutoFit/>
            </a:bodyPr>
            <a:lstStyle/>
            <a:p>
              <a:pPr algn="dist"/>
              <a:r>
                <a:rPr lang="zh-CN" altLang="en-US" sz="1300">
                  <a:solidFill>
                    <a:schemeClr val="bg1">
                      <a:lumMod val="75000"/>
                    </a:schemeClr>
                  </a:solidFill>
                </a:rPr>
                <a:t>天鉴检测 公正品质</a:t>
              </a:r>
            </a:p>
          </p:txBody>
        </p:sp>
      </p:grpSp>
      <p:pic>
        <p:nvPicPr>
          <p:cNvPr id="26" name="图片 25" descr="线条"/>
          <p:cNvPicPr>
            <a:picLocks noChangeAspect="1"/>
          </p:cNvPicPr>
          <p:nvPr/>
        </p:nvPicPr>
        <p:blipFill>
          <a:blip r:embed="rId5" cstate="print"/>
          <a:stretch>
            <a:fillRect/>
          </a:stretch>
        </p:blipFill>
        <p:spPr>
          <a:xfrm>
            <a:off x="2148840" y="6551930"/>
            <a:ext cx="10058400" cy="321310"/>
          </a:xfrm>
          <a:prstGeom prst="rect">
            <a:avLst/>
          </a:prstGeom>
        </p:spPr>
      </p:pic>
      <p:pic>
        <p:nvPicPr>
          <p:cNvPr id="30" name="图片 29" descr="skyte-logo(1)"/>
          <p:cNvPicPr>
            <a:picLocks noChangeAspect="1"/>
          </p:cNvPicPr>
          <p:nvPr/>
        </p:nvPicPr>
        <p:blipFill>
          <a:blip r:embed="rId6" cstate="print"/>
          <a:stretch>
            <a:fillRect/>
          </a:stretch>
        </p:blipFill>
        <p:spPr>
          <a:xfrm>
            <a:off x="463592" y="146686"/>
            <a:ext cx="1041267" cy="84028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000"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par>
                                <p:cTn id="22" presetID="22" presetClass="entr" presetSubtype="8" fill="hold" nodeType="withEffect">
                                  <p:stCondLst>
                                    <p:cond delay="0"/>
                                  </p:stCondLst>
                                  <p:childTnLst>
                                    <p:set>
                                      <p:cBhvr>
                                        <p:cTn id="23" dur="1000" fill="hold">
                                          <p:stCondLst>
                                            <p:cond delay="0"/>
                                          </p:stCondLst>
                                        </p:cTn>
                                        <p:tgtEl>
                                          <p:spTgt spid="18"/>
                                        </p:tgtEl>
                                        <p:attrNameLst>
                                          <p:attrName>style.visibility</p:attrName>
                                        </p:attrNameLst>
                                      </p:cBhvr>
                                      <p:to>
                                        <p:strVal val="visible"/>
                                      </p:to>
                                    </p:set>
                                    <p:animEffect transition="in" filter="wipe(left)">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ldLvl="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证书类型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887104" y="982642"/>
            <a:ext cx="10234683" cy="5739879"/>
          </a:xfrm>
          <a:prstGeom prst="rect">
            <a:avLst/>
          </a:prstGeom>
          <a:noFill/>
          <a:ln w="9525">
            <a:noFill/>
            <a:miter lim="800000"/>
            <a:headEnd/>
            <a:tailEnd/>
          </a:ln>
          <a:effectLst/>
        </p:spPr>
      </p:pic>
      <p:sp>
        <p:nvSpPr>
          <p:cNvPr id="8" name="TextBox 7"/>
          <p:cNvSpPr txBox="1"/>
          <p:nvPr/>
        </p:nvSpPr>
        <p:spPr>
          <a:xfrm>
            <a:off x="6100539" y="614149"/>
            <a:ext cx="5032147" cy="369332"/>
          </a:xfrm>
          <a:prstGeom prst="rect">
            <a:avLst/>
          </a:prstGeom>
          <a:noFill/>
        </p:spPr>
        <p:txBody>
          <a:bodyPr wrap="none" rtlCol="0">
            <a:spAutoFit/>
          </a:bodyPr>
          <a:lstStyle/>
          <a:p>
            <a:r>
              <a:rPr lang="zh-CN" altLang="en-US" dirty="0" smtClean="0"/>
              <a:t>四种不同类型的产品，所需注册的证书类型不同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证书类型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104449" name="Rectangle 1"/>
          <p:cNvSpPr>
            <a:spLocks noChangeArrowheads="1"/>
          </p:cNvSpPr>
          <p:nvPr/>
        </p:nvSpPr>
        <p:spPr bwMode="auto">
          <a:xfrm>
            <a:off x="972456" y="1451429"/>
            <a:ext cx="856342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rgbClr val="121212"/>
                </a:solidFill>
                <a:effectLst/>
                <a:latin typeface="+mn-ea"/>
                <a:cs typeface="宋体" pitchFamily="2" charset="-122"/>
              </a:rPr>
              <a:t>1. </a:t>
            </a:r>
            <a:r>
              <a:rPr kumimoji="0" lang="zh-CN" altLang="en-US" sz="2400" b="0" i="0" u="none" strike="noStrike" cap="none" normalizeH="0" baseline="0" dirty="0" smtClean="0">
                <a:ln>
                  <a:noFill/>
                </a:ln>
                <a:solidFill>
                  <a:srgbClr val="121212"/>
                </a:solidFill>
                <a:effectLst/>
                <a:latin typeface="+mn-ea"/>
                <a:cs typeface="宋体" pitchFamily="2" charset="-122"/>
              </a:rPr>
              <a:t>电子烟设备</a:t>
            </a:r>
            <a:r>
              <a:rPr kumimoji="0" lang="en-US" altLang="zh-CN" sz="2400" b="0" i="0" u="none" strike="noStrike" cap="none" normalizeH="0" baseline="0" dirty="0" smtClean="0">
                <a:ln>
                  <a:noFill/>
                </a:ln>
                <a:solidFill>
                  <a:srgbClr val="121212"/>
                </a:solidFill>
                <a:effectLst/>
                <a:latin typeface="+mn-ea"/>
                <a:cs typeface="宋体" pitchFamily="2" charset="-122"/>
              </a:rPr>
              <a:t>ECAS</a:t>
            </a:r>
            <a:endParaRPr kumimoji="0" lang="en-US" altLang="zh-CN" sz="2400" b="0" i="0" u="none" strike="noStrike" cap="none" normalizeH="0" baseline="0" dirty="0" smtClean="0">
              <a:ln>
                <a:noFill/>
              </a:ln>
              <a:solidFill>
                <a:schemeClr val="tx1"/>
              </a:solidFill>
              <a:effectLst/>
              <a:latin typeface="+mn-ea"/>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rgbClr val="121212"/>
                </a:solidFill>
                <a:effectLst/>
                <a:latin typeface="+mn-ea"/>
                <a:cs typeface="宋体" pitchFamily="2" charset="-122"/>
              </a:rPr>
              <a:t>2. </a:t>
            </a:r>
            <a:r>
              <a:rPr kumimoji="0" lang="en-US" altLang="zh-CN" sz="2400" b="0" i="0" u="none" strike="noStrike" cap="none" normalizeH="0" baseline="0" dirty="0" err="1" smtClean="0">
                <a:ln>
                  <a:noFill/>
                </a:ln>
                <a:solidFill>
                  <a:srgbClr val="121212"/>
                </a:solidFill>
                <a:effectLst/>
                <a:latin typeface="+mn-ea"/>
                <a:cs typeface="宋体" pitchFamily="2" charset="-122"/>
              </a:rPr>
              <a:t>RoHS</a:t>
            </a:r>
            <a:r>
              <a:rPr kumimoji="0" lang="en-US" altLang="zh-CN" sz="2400" b="0" i="0" u="none" strike="noStrike" cap="none" normalizeH="0" baseline="0" dirty="0" smtClean="0">
                <a:ln>
                  <a:noFill/>
                </a:ln>
                <a:solidFill>
                  <a:srgbClr val="121212"/>
                </a:solidFill>
                <a:effectLst/>
                <a:latin typeface="+mn-ea"/>
                <a:cs typeface="宋体" pitchFamily="2" charset="-122"/>
              </a:rPr>
              <a:t> ECAS</a:t>
            </a:r>
            <a:endParaRPr kumimoji="0" lang="en-US" altLang="zh-CN" sz="2400" b="0" i="0" u="none" strike="noStrike" cap="none" normalizeH="0" baseline="0" dirty="0" smtClean="0">
              <a:ln>
                <a:noFill/>
              </a:ln>
              <a:solidFill>
                <a:schemeClr val="tx1"/>
              </a:solidFill>
              <a:effectLst/>
              <a:latin typeface="+mn-ea"/>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rgbClr val="121212"/>
                </a:solidFill>
                <a:effectLst/>
                <a:latin typeface="+mn-ea"/>
                <a:cs typeface="宋体" pitchFamily="2" charset="-122"/>
              </a:rPr>
              <a:t>3. </a:t>
            </a:r>
            <a:r>
              <a:rPr kumimoji="0" lang="zh-CN" altLang="en-US" sz="2400" b="0" i="0" u="none" strike="noStrike" cap="none" normalizeH="0" baseline="0" dirty="0" smtClean="0">
                <a:ln>
                  <a:noFill/>
                </a:ln>
                <a:solidFill>
                  <a:srgbClr val="121212"/>
                </a:solidFill>
                <a:effectLst/>
                <a:latin typeface="+mn-ea"/>
                <a:cs typeface="宋体" pitchFamily="2" charset="-122"/>
              </a:rPr>
              <a:t>烟油</a:t>
            </a:r>
            <a:r>
              <a:rPr kumimoji="0" lang="en-US" altLang="zh-CN" sz="2400" b="0" i="0" u="none" strike="noStrike" cap="none" normalizeH="0" baseline="0" dirty="0" smtClean="0">
                <a:ln>
                  <a:noFill/>
                </a:ln>
                <a:solidFill>
                  <a:srgbClr val="121212"/>
                </a:solidFill>
                <a:effectLst/>
                <a:latin typeface="+mn-ea"/>
                <a:cs typeface="宋体" pitchFamily="2" charset="-122"/>
              </a:rPr>
              <a:t>/</a:t>
            </a:r>
            <a:r>
              <a:rPr kumimoji="0" lang="zh-CN" altLang="en-US" sz="2400" b="0" i="0" u="none" strike="noStrike" cap="none" normalizeH="0" baseline="0" dirty="0" smtClean="0">
                <a:ln>
                  <a:noFill/>
                </a:ln>
                <a:solidFill>
                  <a:srgbClr val="121212"/>
                </a:solidFill>
                <a:effectLst/>
                <a:latin typeface="+mn-ea"/>
                <a:cs typeface="宋体" pitchFamily="2" charset="-122"/>
              </a:rPr>
              <a:t>烟弹</a:t>
            </a:r>
            <a:r>
              <a:rPr kumimoji="0" lang="en-US" altLang="zh-CN" sz="2400" b="0" i="0" u="none" strike="noStrike" cap="none" normalizeH="0" baseline="0" dirty="0" smtClean="0">
                <a:ln>
                  <a:noFill/>
                </a:ln>
                <a:solidFill>
                  <a:srgbClr val="121212"/>
                </a:solidFill>
                <a:effectLst/>
                <a:latin typeface="+mn-ea"/>
                <a:cs typeface="宋体" pitchFamily="2" charset="-122"/>
              </a:rPr>
              <a:t>ECAS</a:t>
            </a:r>
            <a:endParaRPr kumimoji="0" lang="en-US" altLang="zh-CN" sz="2400" b="0" i="0" u="none" strike="noStrike" cap="none" normalizeH="0" baseline="0" dirty="0" smtClean="0">
              <a:ln>
                <a:noFill/>
              </a:ln>
              <a:solidFill>
                <a:schemeClr val="tx1"/>
              </a:solidFill>
              <a:effectLst/>
              <a:latin typeface="+mn-ea"/>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rgbClr val="121212"/>
                </a:solidFill>
                <a:effectLst/>
                <a:latin typeface="+mn-ea"/>
                <a:cs typeface="宋体" pitchFamily="2" charset="-122"/>
              </a:rPr>
              <a:t>4. </a:t>
            </a:r>
            <a:r>
              <a:rPr kumimoji="0" lang="zh-CN" altLang="en-US" sz="2400" b="0" i="0" u="none" strike="noStrike" cap="none" normalizeH="0" baseline="0" dirty="0" smtClean="0">
                <a:ln>
                  <a:noFill/>
                </a:ln>
                <a:solidFill>
                  <a:srgbClr val="121212"/>
                </a:solidFill>
                <a:effectLst/>
                <a:latin typeface="+mn-ea"/>
                <a:cs typeface="宋体" pitchFamily="2" charset="-122"/>
              </a:rPr>
              <a:t>标签 </a:t>
            </a:r>
            <a:r>
              <a:rPr kumimoji="0" lang="en-US" altLang="zh-CN" sz="2400" b="0" i="0" u="none" strike="noStrike" cap="none" normalizeH="0" baseline="0" dirty="0" smtClean="0">
                <a:ln>
                  <a:noFill/>
                </a:ln>
                <a:solidFill>
                  <a:srgbClr val="121212"/>
                </a:solidFill>
                <a:effectLst/>
                <a:latin typeface="+mn-ea"/>
                <a:cs typeface="宋体" pitchFamily="2" charset="-122"/>
              </a:rPr>
              <a:t>ECAS</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mn-ea"/>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400" b="0" i="0" u="none" strike="noStrike" cap="none" normalizeH="0" baseline="0" dirty="0" smtClean="0">
                <a:ln>
                  <a:noFill/>
                </a:ln>
                <a:solidFill>
                  <a:srgbClr val="121212"/>
                </a:solidFill>
                <a:effectLst/>
                <a:latin typeface="+mn-ea"/>
                <a:cs typeface="宋体" pitchFamily="2" charset="-122"/>
              </a:rPr>
              <a:t>说明：如果产品含有烟油，则需要全部</a:t>
            </a:r>
            <a:r>
              <a:rPr kumimoji="0" lang="en-US" altLang="zh-CN" sz="2400" b="0" i="0" u="none" strike="noStrike" cap="none" normalizeH="0" baseline="0" dirty="0" smtClean="0">
                <a:ln>
                  <a:noFill/>
                </a:ln>
                <a:solidFill>
                  <a:srgbClr val="121212"/>
                </a:solidFill>
                <a:effectLst/>
                <a:latin typeface="+mn-ea"/>
                <a:cs typeface="宋体" pitchFamily="2" charset="-122"/>
              </a:rPr>
              <a:t>4</a:t>
            </a:r>
            <a:r>
              <a:rPr kumimoji="0" lang="zh-CN" altLang="en-US" sz="2400" b="0" i="0" u="none" strike="noStrike" cap="none" normalizeH="0" baseline="0" dirty="0" smtClean="0">
                <a:ln>
                  <a:noFill/>
                </a:ln>
                <a:solidFill>
                  <a:srgbClr val="121212"/>
                </a:solidFill>
                <a:effectLst/>
                <a:latin typeface="+mn-ea"/>
                <a:cs typeface="宋体" pitchFamily="2" charset="-122"/>
              </a:rPr>
              <a:t>个模块；如果产品不含烟油，则只需要前面</a:t>
            </a:r>
            <a:r>
              <a:rPr kumimoji="0" lang="en-US" altLang="zh-CN" sz="2400" b="0" i="0" u="none" strike="noStrike" cap="none" normalizeH="0" baseline="0" dirty="0" smtClean="0">
                <a:ln>
                  <a:noFill/>
                </a:ln>
                <a:solidFill>
                  <a:srgbClr val="121212"/>
                </a:solidFill>
                <a:effectLst/>
                <a:latin typeface="+mn-ea"/>
                <a:cs typeface="宋体" pitchFamily="2" charset="-122"/>
              </a:rPr>
              <a:t>2</a:t>
            </a:r>
            <a:r>
              <a:rPr kumimoji="0" lang="zh-CN" altLang="en-US" sz="2400" b="0" i="0" u="none" strike="noStrike" cap="none" normalizeH="0" baseline="0" dirty="0" smtClean="0">
                <a:ln>
                  <a:noFill/>
                </a:ln>
                <a:solidFill>
                  <a:srgbClr val="121212"/>
                </a:solidFill>
                <a:effectLst/>
                <a:latin typeface="+mn-ea"/>
                <a:cs typeface="宋体" pitchFamily="2" charset="-122"/>
              </a:rPr>
              <a:t>个模块；单独销售的烟油则只需要模块</a:t>
            </a:r>
            <a:r>
              <a:rPr kumimoji="0" lang="en-US" altLang="zh-CN" sz="2400" b="0" i="0" u="none" strike="noStrike" cap="none" normalizeH="0" baseline="0" dirty="0" smtClean="0">
                <a:ln>
                  <a:noFill/>
                </a:ln>
                <a:solidFill>
                  <a:srgbClr val="121212"/>
                </a:solidFill>
                <a:effectLst/>
                <a:latin typeface="+mn-ea"/>
                <a:cs typeface="宋体" pitchFamily="2" charset="-122"/>
              </a:rPr>
              <a:t>3</a:t>
            </a:r>
            <a:r>
              <a:rPr kumimoji="0" lang="zh-CN" altLang="en-US" sz="2400" b="0" i="0" u="none" strike="noStrike" cap="none" normalizeH="0" baseline="0" dirty="0" smtClean="0">
                <a:ln>
                  <a:noFill/>
                </a:ln>
                <a:solidFill>
                  <a:srgbClr val="121212"/>
                </a:solidFill>
                <a:effectLst/>
                <a:latin typeface="+mn-ea"/>
                <a:cs typeface="宋体" pitchFamily="2" charset="-122"/>
              </a:rPr>
              <a:t>和</a:t>
            </a:r>
            <a:r>
              <a:rPr kumimoji="0" lang="en-US" altLang="zh-CN" sz="2400" b="0" i="0" u="none" strike="noStrike" cap="none" normalizeH="0" baseline="0" dirty="0" smtClean="0">
                <a:ln>
                  <a:noFill/>
                </a:ln>
                <a:solidFill>
                  <a:srgbClr val="121212"/>
                </a:solidFill>
                <a:effectLst/>
                <a:latin typeface="+mn-ea"/>
                <a:cs typeface="宋体" pitchFamily="2" charset="-122"/>
              </a:rPr>
              <a:t>4</a:t>
            </a:r>
            <a:r>
              <a:rPr kumimoji="0" lang="zh-CN" altLang="en-US" sz="2400" b="0" i="0" u="none" strike="noStrike" cap="none" normalizeH="0" baseline="0" dirty="0" smtClean="0">
                <a:ln>
                  <a:noFill/>
                </a:ln>
                <a:solidFill>
                  <a:srgbClr val="121212"/>
                </a:solidFill>
                <a:effectLst/>
                <a:latin typeface="+mn-ea"/>
                <a:cs typeface="宋体" pitchFamily="2" charset="-122"/>
              </a:rPr>
              <a:t>。</a:t>
            </a:r>
            <a:endParaRPr kumimoji="0" lang="en-US" altLang="zh-CN" sz="2400" b="0" i="0" u="none" strike="noStrike" cap="none" normalizeH="0" baseline="0" dirty="0" smtClean="0">
              <a:ln>
                <a:noFill/>
              </a:ln>
              <a:solidFill>
                <a:schemeClr val="tx1"/>
              </a:solidFill>
              <a:effectLst/>
              <a:latin typeface="+mn-ea"/>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证书类型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1135063" y="884624"/>
            <a:ext cx="4122737" cy="580827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278439" y="888999"/>
            <a:ext cx="4148812" cy="5800725"/>
          </a:xfrm>
          <a:prstGeom prst="rect">
            <a:avLst/>
          </a:prstGeom>
          <a:noFill/>
          <a:ln w="9525">
            <a:noFill/>
            <a:miter lim="800000"/>
            <a:headEnd/>
            <a:tailEnd/>
          </a:ln>
          <a:effectLst/>
        </p:spPr>
      </p:pic>
      <p:sp>
        <p:nvSpPr>
          <p:cNvPr id="9" name="TextBox 8"/>
          <p:cNvSpPr txBox="1"/>
          <p:nvPr/>
        </p:nvSpPr>
        <p:spPr>
          <a:xfrm>
            <a:off x="7962907" y="482600"/>
            <a:ext cx="1736373" cy="369332"/>
          </a:xfrm>
          <a:prstGeom prst="rect">
            <a:avLst/>
          </a:prstGeom>
          <a:noFill/>
        </p:spPr>
        <p:txBody>
          <a:bodyPr vert="horz" wrap="none" rtlCol="0">
            <a:spAutoFit/>
          </a:bodyPr>
          <a:lstStyle/>
          <a:p>
            <a:r>
              <a:rPr lang="zh-CN" altLang="en-US" dirty="0" smtClean="0"/>
              <a:t>烟具</a:t>
            </a:r>
            <a:r>
              <a:rPr lang="en-US" altLang="zh-CN" dirty="0" smtClean="0"/>
              <a:t>ECAS</a:t>
            </a:r>
            <a:r>
              <a:rPr lang="zh-CN" altLang="en-US" dirty="0" smtClean="0"/>
              <a:t>证书</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证书类型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9" name="TextBox 8"/>
          <p:cNvSpPr txBox="1"/>
          <p:nvPr/>
        </p:nvSpPr>
        <p:spPr>
          <a:xfrm>
            <a:off x="7962907" y="482600"/>
            <a:ext cx="1736373" cy="369332"/>
          </a:xfrm>
          <a:prstGeom prst="rect">
            <a:avLst/>
          </a:prstGeom>
          <a:noFill/>
        </p:spPr>
        <p:txBody>
          <a:bodyPr vert="horz" wrap="none" rtlCol="0">
            <a:spAutoFit/>
          </a:bodyPr>
          <a:lstStyle/>
          <a:p>
            <a:r>
              <a:rPr lang="zh-CN" altLang="en-US" dirty="0" smtClean="0"/>
              <a:t>标签</a:t>
            </a:r>
            <a:r>
              <a:rPr lang="en-US" altLang="zh-CN" dirty="0" smtClean="0"/>
              <a:t>ECAS</a:t>
            </a:r>
            <a:r>
              <a:rPr lang="zh-CN" altLang="en-US" dirty="0" smtClean="0"/>
              <a:t>证书</a:t>
            </a:r>
            <a:endParaRPr lang="zh-CN" altLang="en-US" dirty="0"/>
          </a:p>
        </p:txBody>
      </p:sp>
      <p:pic>
        <p:nvPicPr>
          <p:cNvPr id="2050" name="Picture 2"/>
          <p:cNvPicPr>
            <a:picLocks noChangeAspect="1" noChangeArrowheads="1"/>
          </p:cNvPicPr>
          <p:nvPr/>
        </p:nvPicPr>
        <p:blipFill>
          <a:blip r:embed="rId3"/>
          <a:srcRect/>
          <a:stretch>
            <a:fillRect/>
          </a:stretch>
        </p:blipFill>
        <p:spPr bwMode="auto">
          <a:xfrm>
            <a:off x="1435100" y="825500"/>
            <a:ext cx="4318000" cy="60325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816600" y="825500"/>
            <a:ext cx="4284178" cy="6032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证书类型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9" name="TextBox 8"/>
          <p:cNvSpPr txBox="1"/>
          <p:nvPr/>
        </p:nvSpPr>
        <p:spPr>
          <a:xfrm>
            <a:off x="7962907" y="482600"/>
            <a:ext cx="1736373" cy="369332"/>
          </a:xfrm>
          <a:prstGeom prst="rect">
            <a:avLst/>
          </a:prstGeom>
          <a:noFill/>
        </p:spPr>
        <p:txBody>
          <a:bodyPr vert="horz" wrap="none" rtlCol="0">
            <a:spAutoFit/>
          </a:bodyPr>
          <a:lstStyle/>
          <a:p>
            <a:r>
              <a:rPr lang="zh-CN" altLang="en-US" dirty="0" smtClean="0"/>
              <a:t>烟油</a:t>
            </a:r>
            <a:r>
              <a:rPr lang="en-US" altLang="zh-CN" dirty="0" smtClean="0"/>
              <a:t>ECAS</a:t>
            </a:r>
            <a:r>
              <a:rPr lang="zh-CN" altLang="en-US" dirty="0" smtClean="0"/>
              <a:t>证书</a:t>
            </a:r>
            <a:endParaRPr lang="zh-CN" altLang="en-US" dirty="0"/>
          </a:p>
        </p:txBody>
      </p:sp>
      <p:pic>
        <p:nvPicPr>
          <p:cNvPr id="3074" name="Picture 2"/>
          <p:cNvPicPr>
            <a:picLocks noChangeAspect="1" noChangeArrowheads="1"/>
          </p:cNvPicPr>
          <p:nvPr/>
        </p:nvPicPr>
        <p:blipFill>
          <a:blip r:embed="rId3"/>
          <a:srcRect/>
          <a:stretch>
            <a:fillRect/>
          </a:stretch>
        </p:blipFill>
        <p:spPr bwMode="auto">
          <a:xfrm>
            <a:off x="1519239" y="939801"/>
            <a:ext cx="4238396" cy="5918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870576" y="927100"/>
            <a:ext cx="4260884" cy="5930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0928" y="416380"/>
            <a:ext cx="7634848" cy="705600"/>
          </a:xfrm>
        </p:spPr>
        <p:txBody>
          <a:bodyPr>
            <a:noAutofit/>
          </a:bodyPr>
          <a:lstStyle/>
          <a:p>
            <a:r>
              <a:rPr lang="en-US" altLang="zh-CN"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ECAS</a:t>
            </a:r>
            <a: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t>证书类型</a:t>
            </a:r>
            <a:br>
              <a:rPr sz="2400" dirty="0" smtClean="0">
                <a:gradFill>
                  <a:gsLst>
                    <a:gs pos="0">
                      <a:srgbClr val="68B92E">
                        <a:alpha val="100000"/>
                      </a:srgbClr>
                    </a:gs>
                    <a:gs pos="100000">
                      <a:srgbClr val="2060B0"/>
                    </a:gs>
                  </a:gsLst>
                  <a:lin ang="12540000" scaled="0"/>
                </a:gradFill>
                <a:latin typeface="Times New Roman" panose="02020603050405020304" pitchFamily="18" charset="0"/>
                <a:cs typeface="Times New Roman" panose="02020603050405020304" pitchFamily="18" charset="0"/>
              </a:rPr>
            </a:br>
            <a:endParaRPr lang="zh-CN" altLang="en-US" sz="2400" dirty="0"/>
          </a:p>
        </p:txBody>
      </p:sp>
      <p:pic>
        <p:nvPicPr>
          <p:cNvPr id="4" name="图片 3" descr="skyte-logo(1)"/>
          <p:cNvPicPr>
            <a:picLocks noChangeAspect="1"/>
          </p:cNvPicPr>
          <p:nvPr/>
        </p:nvPicPr>
        <p:blipFill>
          <a:blip r:embed="rId2" cstate="print"/>
          <a:stretch>
            <a:fillRect/>
          </a:stretch>
        </p:blipFill>
        <p:spPr>
          <a:xfrm>
            <a:off x="463592" y="146686"/>
            <a:ext cx="1041267" cy="840286"/>
          </a:xfrm>
          <a:prstGeom prst="rect">
            <a:avLst/>
          </a:prstGeom>
        </p:spPr>
      </p:pic>
      <p:sp>
        <p:nvSpPr>
          <p:cNvPr id="9" name="TextBox 8"/>
          <p:cNvSpPr txBox="1"/>
          <p:nvPr/>
        </p:nvSpPr>
        <p:spPr>
          <a:xfrm>
            <a:off x="7962907" y="482600"/>
            <a:ext cx="1954381" cy="369332"/>
          </a:xfrm>
          <a:prstGeom prst="rect">
            <a:avLst/>
          </a:prstGeom>
          <a:noFill/>
        </p:spPr>
        <p:txBody>
          <a:bodyPr vert="horz" wrap="none" rtlCol="0">
            <a:spAutoFit/>
          </a:bodyPr>
          <a:lstStyle/>
          <a:p>
            <a:r>
              <a:rPr lang="en-US" altLang="zh-CN" dirty="0" err="1" smtClean="0"/>
              <a:t>RoHS</a:t>
            </a:r>
            <a:r>
              <a:rPr lang="en-US" altLang="zh-CN" dirty="0" smtClean="0"/>
              <a:t> ECAS</a:t>
            </a:r>
            <a:r>
              <a:rPr lang="zh-CN" altLang="en-US" dirty="0" smtClean="0"/>
              <a:t>证书</a:t>
            </a:r>
            <a:endParaRPr lang="zh-CN" altLang="en-US" dirty="0"/>
          </a:p>
        </p:txBody>
      </p:sp>
      <p:pic>
        <p:nvPicPr>
          <p:cNvPr id="4098" name="Picture 2"/>
          <p:cNvPicPr>
            <a:picLocks noChangeAspect="1" noChangeArrowheads="1"/>
          </p:cNvPicPr>
          <p:nvPr/>
        </p:nvPicPr>
        <p:blipFill>
          <a:blip r:embed="rId3"/>
          <a:srcRect/>
          <a:stretch>
            <a:fillRect/>
          </a:stretch>
        </p:blipFill>
        <p:spPr bwMode="auto">
          <a:xfrm>
            <a:off x="1544686" y="859810"/>
            <a:ext cx="4296856" cy="599819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6156988" y="864500"/>
            <a:ext cx="4294555" cy="5993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2312</Words>
  <Application>WPS 演示</Application>
  <PresentationFormat>自定义</PresentationFormat>
  <Paragraphs>368</Paragraphs>
  <Slides>29</Slides>
  <Notes>1</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幻灯片 2</vt:lpstr>
      <vt:lpstr>幻灯片 3</vt:lpstr>
      <vt:lpstr>ECAS证书类型 </vt:lpstr>
      <vt:lpstr>ECAS证书类型 </vt:lpstr>
      <vt:lpstr>ECAS证书类型 </vt:lpstr>
      <vt:lpstr>ECAS证书类型 </vt:lpstr>
      <vt:lpstr>ECAS证书类型 </vt:lpstr>
      <vt:lpstr>ECAS证书类型 </vt:lpstr>
      <vt:lpstr>幻灯片 10</vt:lpstr>
      <vt:lpstr>ECAS注册流程 </vt:lpstr>
      <vt:lpstr>ECAS注册流程 </vt:lpstr>
      <vt:lpstr>幻灯片 13</vt:lpstr>
      <vt:lpstr>ECAS注册资料清单 </vt:lpstr>
      <vt:lpstr>ECAS注册资料清单 </vt:lpstr>
      <vt:lpstr>ECAS注册资料清单 </vt:lpstr>
      <vt:lpstr>ECAS注册资料清单 </vt:lpstr>
      <vt:lpstr>ECAS注册资料清单 </vt:lpstr>
      <vt:lpstr>ECAS注册资料清单 </vt:lpstr>
      <vt:lpstr>ECAS注册资料清单 </vt:lpstr>
      <vt:lpstr>幻灯片 21</vt:lpstr>
      <vt:lpstr>ECAS认证相关的检测</vt:lpstr>
      <vt:lpstr>幻灯片 23</vt:lpstr>
      <vt:lpstr>常见问题解答</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梅</cp:lastModifiedBy>
  <cp:revision>997</cp:revision>
  <dcterms:created xsi:type="dcterms:W3CDTF">2019-06-19T02:08:00Z</dcterms:created>
  <dcterms:modified xsi:type="dcterms:W3CDTF">2023-05-31T07:35:51Z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BC0B8DD373F54AD89394B12D5F625A65</vt:lpwstr>
  </property>
</Properties>
</file>